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8" r:id="rId3"/>
    <p:sldId id="293" r:id="rId4"/>
    <p:sldId id="294" r:id="rId5"/>
    <p:sldId id="292" r:id="rId6"/>
    <p:sldId id="295" r:id="rId7"/>
    <p:sldId id="296" r:id="rId8"/>
    <p:sldId id="286" r:id="rId9"/>
    <p:sldId id="297" r:id="rId10"/>
    <p:sldId id="299" r:id="rId11"/>
    <p:sldId id="298" r:id="rId12"/>
    <p:sldId id="284" r:id="rId13"/>
    <p:sldId id="300" r:id="rId14"/>
    <p:sldId id="274" r:id="rId15"/>
    <p:sldId id="283" r:id="rId16"/>
    <p:sldId id="282" r:id="rId17"/>
    <p:sldId id="291" r:id="rId18"/>
    <p:sldId id="301" r:id="rId19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3366"/>
    <a:srgbClr val="C7CDD7"/>
    <a:srgbClr val="000066"/>
    <a:srgbClr val="327FBE"/>
    <a:srgbClr val="E5F6FB"/>
    <a:srgbClr val="AFF7FF"/>
    <a:srgbClr val="D1FBFF"/>
    <a:srgbClr val="0091F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29" autoAdjust="0"/>
    <p:restoredTop sz="99645" autoAdjust="0"/>
  </p:normalViewPr>
  <p:slideViewPr>
    <p:cSldViewPr>
      <p:cViewPr varScale="1">
        <p:scale>
          <a:sx n="116" d="100"/>
          <a:sy n="116" d="100"/>
        </p:scale>
        <p:origin x="-158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3306" y="90"/>
      </p:cViewPr>
      <p:guideLst>
        <p:guide orient="horz" pos="3111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609691-9621-445F-A383-EF19FBB6B980}" type="doc">
      <dgm:prSet loTypeId="urn:microsoft.com/office/officeart/2005/8/layout/arrow3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BB5073-4981-45C2-BFBE-C6EDBE2C0344}">
      <dgm:prSet phldrT="[Текст]"/>
      <dgm:spPr/>
      <dgm:t>
        <a:bodyPr/>
        <a:lstStyle/>
        <a:p>
          <a:r>
            <a:rPr lang="ru-RU" b="1" dirty="0" smtClean="0"/>
            <a:t>БЫЛО </a:t>
          </a:r>
        </a:p>
        <a:p>
          <a:r>
            <a:rPr lang="ru-RU" b="1" dirty="0" smtClean="0"/>
            <a:t>10-20 мин.</a:t>
          </a:r>
          <a:endParaRPr lang="ru-RU" b="1" dirty="0"/>
        </a:p>
      </dgm:t>
    </dgm:pt>
    <dgm:pt modelId="{88B2D740-9BC9-4439-95C0-27D20D132F61}" type="parTrans" cxnId="{6F0E1345-9309-41AB-BEEA-C24AC618EB5F}">
      <dgm:prSet/>
      <dgm:spPr/>
      <dgm:t>
        <a:bodyPr/>
        <a:lstStyle/>
        <a:p>
          <a:endParaRPr lang="ru-RU"/>
        </a:p>
      </dgm:t>
    </dgm:pt>
    <dgm:pt modelId="{D68BA60E-3F67-4940-A629-B0383F0F6D3F}" type="sibTrans" cxnId="{6F0E1345-9309-41AB-BEEA-C24AC618EB5F}">
      <dgm:prSet/>
      <dgm:spPr/>
      <dgm:t>
        <a:bodyPr/>
        <a:lstStyle/>
        <a:p>
          <a:endParaRPr lang="ru-RU"/>
        </a:p>
      </dgm:t>
    </dgm:pt>
    <dgm:pt modelId="{AC3D243C-D680-4FB8-BA7E-8ABF102CC341}">
      <dgm:prSet phldrT="[Текст]"/>
      <dgm:spPr/>
      <dgm:t>
        <a:bodyPr/>
        <a:lstStyle/>
        <a:p>
          <a:r>
            <a:rPr lang="ru-RU" b="1" dirty="0" smtClean="0"/>
            <a:t>СТАЛО</a:t>
          </a:r>
        </a:p>
        <a:p>
          <a:r>
            <a:rPr lang="ru-RU" b="1" dirty="0" smtClean="0"/>
            <a:t>5-10 мин.</a:t>
          </a:r>
          <a:endParaRPr lang="ru-RU" b="1" dirty="0"/>
        </a:p>
      </dgm:t>
    </dgm:pt>
    <dgm:pt modelId="{3BD49B7D-6771-4F8C-9E45-A623F76759A4}" type="parTrans" cxnId="{4938F70B-7E5E-415B-99E8-F2E7FE65AD34}">
      <dgm:prSet/>
      <dgm:spPr/>
      <dgm:t>
        <a:bodyPr/>
        <a:lstStyle/>
        <a:p>
          <a:endParaRPr lang="ru-RU"/>
        </a:p>
      </dgm:t>
    </dgm:pt>
    <dgm:pt modelId="{F10348BF-5DAD-4837-8A88-B528434C39A7}" type="sibTrans" cxnId="{4938F70B-7E5E-415B-99E8-F2E7FE65AD34}">
      <dgm:prSet/>
      <dgm:spPr/>
      <dgm:t>
        <a:bodyPr/>
        <a:lstStyle/>
        <a:p>
          <a:endParaRPr lang="ru-RU"/>
        </a:p>
      </dgm:t>
    </dgm:pt>
    <dgm:pt modelId="{D8A00EE0-864B-4086-AAF3-69FE8EFD8E99}">
      <dgm:prSet phldrT="[Текст]" custLinFactNeighborX="-752" custLinFactNeighborY="-3537"/>
      <dgm:spPr/>
    </dgm:pt>
    <dgm:pt modelId="{2A169697-1D76-46CD-8FDC-AE2E90A0B8B2}" type="parTrans" cxnId="{018A60F6-AB62-43A8-A102-992B9969472A}">
      <dgm:prSet/>
      <dgm:spPr/>
      <dgm:t>
        <a:bodyPr/>
        <a:lstStyle/>
        <a:p>
          <a:endParaRPr lang="ru-RU"/>
        </a:p>
      </dgm:t>
    </dgm:pt>
    <dgm:pt modelId="{1E811197-58BC-4B17-8717-6548BB05B4FD}" type="sibTrans" cxnId="{018A60F6-AB62-43A8-A102-992B9969472A}">
      <dgm:prSet/>
      <dgm:spPr/>
      <dgm:t>
        <a:bodyPr/>
        <a:lstStyle/>
        <a:p>
          <a:endParaRPr lang="ru-RU"/>
        </a:p>
      </dgm:t>
    </dgm:pt>
    <dgm:pt modelId="{F99C6195-E4F9-404F-AD1B-8564DA3BA4AC}">
      <dgm:prSet phldrT="[Текст]" custLinFactNeighborX="-752" custLinFactNeighborY="-3537"/>
      <dgm:spPr/>
    </dgm:pt>
    <dgm:pt modelId="{F448707A-17A5-4FFC-9EA1-E1085A114ECC}" type="parTrans" cxnId="{DE219619-561B-4938-A8A4-7558CA8A60A5}">
      <dgm:prSet/>
      <dgm:spPr/>
      <dgm:t>
        <a:bodyPr/>
        <a:lstStyle/>
        <a:p>
          <a:endParaRPr lang="ru-RU"/>
        </a:p>
      </dgm:t>
    </dgm:pt>
    <dgm:pt modelId="{ED739AA5-0750-4034-87EF-5557E00965FD}" type="sibTrans" cxnId="{DE219619-561B-4938-A8A4-7558CA8A60A5}">
      <dgm:prSet/>
      <dgm:spPr/>
      <dgm:t>
        <a:bodyPr/>
        <a:lstStyle/>
        <a:p>
          <a:endParaRPr lang="ru-RU"/>
        </a:p>
      </dgm:t>
    </dgm:pt>
    <dgm:pt modelId="{495E215C-840A-4D21-A221-D57437C136A2}">
      <dgm:prSet phldrT="[Текст]" custLinFactNeighborX="-752" custLinFactNeighborY="-3537"/>
      <dgm:spPr/>
    </dgm:pt>
    <dgm:pt modelId="{7925DD13-D43C-4D51-A1BF-1FECFDCF54A3}" type="parTrans" cxnId="{21F8A1CF-D24B-4882-A8C4-12585322442E}">
      <dgm:prSet/>
      <dgm:spPr/>
      <dgm:t>
        <a:bodyPr/>
        <a:lstStyle/>
        <a:p>
          <a:endParaRPr lang="ru-RU"/>
        </a:p>
      </dgm:t>
    </dgm:pt>
    <dgm:pt modelId="{3E1D44BB-F5A1-4482-B3F6-0381B7396B3C}" type="sibTrans" cxnId="{21F8A1CF-D24B-4882-A8C4-12585322442E}">
      <dgm:prSet/>
      <dgm:spPr/>
      <dgm:t>
        <a:bodyPr/>
        <a:lstStyle/>
        <a:p>
          <a:endParaRPr lang="ru-RU"/>
        </a:p>
      </dgm:t>
    </dgm:pt>
    <dgm:pt modelId="{3D96F60E-773A-46B3-B2D9-46B6E8805892}">
      <dgm:prSet phldrT="[Текст]" custLinFactNeighborX="-752" custLinFactNeighborY="-3537"/>
      <dgm:spPr/>
    </dgm:pt>
    <dgm:pt modelId="{377FEEE7-F899-4D13-855E-10900A98AC71}" type="parTrans" cxnId="{7B61F92C-08AB-4A30-8355-976CBFEAF635}">
      <dgm:prSet/>
      <dgm:spPr/>
      <dgm:t>
        <a:bodyPr/>
        <a:lstStyle/>
        <a:p>
          <a:endParaRPr lang="ru-RU"/>
        </a:p>
      </dgm:t>
    </dgm:pt>
    <dgm:pt modelId="{7E702E56-B840-4A0A-9C0F-BFA4091DEF01}" type="sibTrans" cxnId="{7B61F92C-08AB-4A30-8355-976CBFEAF635}">
      <dgm:prSet/>
      <dgm:spPr/>
      <dgm:t>
        <a:bodyPr/>
        <a:lstStyle/>
        <a:p>
          <a:endParaRPr lang="ru-RU"/>
        </a:p>
      </dgm:t>
    </dgm:pt>
    <dgm:pt modelId="{1CEA1840-5259-47CB-9EF1-E66E267E7794}">
      <dgm:prSet phldrT="[Текст]" custLinFactNeighborX="-752" custLinFactNeighborY="-3537"/>
      <dgm:spPr/>
    </dgm:pt>
    <dgm:pt modelId="{2042B3F9-75F5-40DF-89B1-496EF356CB54}" type="parTrans" cxnId="{54F0E114-3C13-4DE7-8C50-0E54F66FB51C}">
      <dgm:prSet/>
      <dgm:spPr/>
      <dgm:t>
        <a:bodyPr/>
        <a:lstStyle/>
        <a:p>
          <a:endParaRPr lang="ru-RU"/>
        </a:p>
      </dgm:t>
    </dgm:pt>
    <dgm:pt modelId="{3A47F08D-8078-4495-A078-78075900C0E7}" type="sibTrans" cxnId="{54F0E114-3C13-4DE7-8C50-0E54F66FB51C}">
      <dgm:prSet/>
      <dgm:spPr/>
      <dgm:t>
        <a:bodyPr/>
        <a:lstStyle/>
        <a:p>
          <a:endParaRPr lang="ru-RU"/>
        </a:p>
      </dgm:t>
    </dgm:pt>
    <dgm:pt modelId="{B961D500-64EF-4BEA-9BB0-461BFDB806B7}">
      <dgm:prSet phldrT="[Текст]" custScaleX="90343" custScaleY="58585" custLinFactNeighborX="-752" custLinFactNeighborY="-3537"/>
      <dgm:spPr/>
    </dgm:pt>
    <dgm:pt modelId="{F280DC7F-4798-467E-88C5-FCC9D3BBE6D6}" type="parTrans" cxnId="{787D7553-6B0D-45FD-8650-53048BEAE003}">
      <dgm:prSet/>
      <dgm:spPr/>
      <dgm:t>
        <a:bodyPr/>
        <a:lstStyle/>
        <a:p>
          <a:endParaRPr lang="ru-RU"/>
        </a:p>
      </dgm:t>
    </dgm:pt>
    <dgm:pt modelId="{B35DBA27-EDB0-4152-8EB2-89789CD6E592}" type="sibTrans" cxnId="{787D7553-6B0D-45FD-8650-53048BEAE003}">
      <dgm:prSet/>
      <dgm:spPr/>
      <dgm:t>
        <a:bodyPr/>
        <a:lstStyle/>
        <a:p>
          <a:endParaRPr lang="ru-RU"/>
        </a:p>
      </dgm:t>
    </dgm:pt>
    <dgm:pt modelId="{E0E02A91-AAB2-4BD3-B40C-A39F75DA5770}" type="pres">
      <dgm:prSet presAssocID="{28609691-9621-445F-A383-EF19FBB6B980}" presName="compositeShape" presStyleCnt="0">
        <dgm:presLayoutVars>
          <dgm:chMax val="2"/>
          <dgm:dir/>
          <dgm:resizeHandles val="exact"/>
        </dgm:presLayoutVars>
      </dgm:prSet>
      <dgm:spPr/>
    </dgm:pt>
    <dgm:pt modelId="{47BF32A8-72EB-41B2-94F4-623BA8FC3D88}" type="pres">
      <dgm:prSet presAssocID="{28609691-9621-445F-A383-EF19FBB6B980}" presName="divider" presStyleLbl="fgShp" presStyleIdx="0" presStyleCnt="1"/>
      <dgm:spPr/>
    </dgm:pt>
    <dgm:pt modelId="{A4E8745A-D432-4D90-ACD3-4ABA463032DA}" type="pres">
      <dgm:prSet presAssocID="{28BB5073-4981-45C2-BFBE-C6EDBE2C0344}" presName="downArrow" presStyleLbl="node1" presStyleIdx="0" presStyleCnt="2"/>
      <dgm:spPr/>
    </dgm:pt>
    <dgm:pt modelId="{37D87BFE-CB41-4922-B933-9546EA4E89AF}" type="pres">
      <dgm:prSet presAssocID="{28BB5073-4981-45C2-BFBE-C6EDBE2C0344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5BFBC6-4861-4EC8-B76C-47416431C3C8}" type="pres">
      <dgm:prSet presAssocID="{AC3D243C-D680-4FB8-BA7E-8ABF102CC341}" presName="upArrow" presStyleLbl="node1" presStyleIdx="1" presStyleCnt="2"/>
      <dgm:spPr/>
    </dgm:pt>
    <dgm:pt modelId="{46830942-18B7-499D-A51D-21C8BE35A2AD}" type="pres">
      <dgm:prSet presAssocID="{AC3D243C-D680-4FB8-BA7E-8ABF102CC341}" presName="upArrowText" presStyleLbl="revTx" presStyleIdx="1" presStyleCnt="2" custScaleX="119183" custScaleY="79292" custLinFactNeighborX="-752" custLinFactNeighborY="-3537">
        <dgm:presLayoutVars>
          <dgm:bulletEnabled val="1"/>
        </dgm:presLayoutVars>
      </dgm:prSet>
      <dgm:spPr/>
    </dgm:pt>
  </dgm:ptLst>
  <dgm:cxnLst>
    <dgm:cxn modelId="{BF863387-0E5C-4414-9365-47D9DA1FC46F}" type="presOf" srcId="{AC3D243C-D680-4FB8-BA7E-8ABF102CC341}" destId="{46830942-18B7-499D-A51D-21C8BE35A2AD}" srcOrd="0" destOrd="0" presId="urn:microsoft.com/office/officeart/2005/8/layout/arrow3"/>
    <dgm:cxn modelId="{DE219619-561B-4938-A8A4-7558CA8A60A5}" srcId="{28609691-9621-445F-A383-EF19FBB6B980}" destId="{F99C6195-E4F9-404F-AD1B-8564DA3BA4AC}" srcOrd="3" destOrd="0" parTransId="{F448707A-17A5-4FFC-9EA1-E1085A114ECC}" sibTransId="{ED739AA5-0750-4034-87EF-5557E00965FD}"/>
    <dgm:cxn modelId="{6F0E1345-9309-41AB-BEEA-C24AC618EB5F}" srcId="{28609691-9621-445F-A383-EF19FBB6B980}" destId="{28BB5073-4981-45C2-BFBE-C6EDBE2C0344}" srcOrd="0" destOrd="0" parTransId="{88B2D740-9BC9-4439-95C0-27D20D132F61}" sibTransId="{D68BA60E-3F67-4940-A629-B0383F0F6D3F}"/>
    <dgm:cxn modelId="{4938F70B-7E5E-415B-99E8-F2E7FE65AD34}" srcId="{28609691-9621-445F-A383-EF19FBB6B980}" destId="{AC3D243C-D680-4FB8-BA7E-8ABF102CC341}" srcOrd="1" destOrd="0" parTransId="{3BD49B7D-6771-4F8C-9E45-A623F76759A4}" sibTransId="{F10348BF-5DAD-4837-8A88-B528434C39A7}"/>
    <dgm:cxn modelId="{018A60F6-AB62-43A8-A102-992B9969472A}" srcId="{28609691-9621-445F-A383-EF19FBB6B980}" destId="{D8A00EE0-864B-4086-AAF3-69FE8EFD8E99}" srcOrd="2" destOrd="0" parTransId="{2A169697-1D76-46CD-8FDC-AE2E90A0B8B2}" sibTransId="{1E811197-58BC-4B17-8717-6548BB05B4FD}"/>
    <dgm:cxn modelId="{787D7553-6B0D-45FD-8650-53048BEAE003}" srcId="{28609691-9621-445F-A383-EF19FBB6B980}" destId="{B961D500-64EF-4BEA-9BB0-461BFDB806B7}" srcOrd="7" destOrd="0" parTransId="{F280DC7F-4798-467E-88C5-FCC9D3BBE6D6}" sibTransId="{B35DBA27-EDB0-4152-8EB2-89789CD6E592}"/>
    <dgm:cxn modelId="{7B61F92C-08AB-4A30-8355-976CBFEAF635}" srcId="{28609691-9621-445F-A383-EF19FBB6B980}" destId="{3D96F60E-773A-46B3-B2D9-46B6E8805892}" srcOrd="5" destOrd="0" parTransId="{377FEEE7-F899-4D13-855E-10900A98AC71}" sibTransId="{7E702E56-B840-4A0A-9C0F-BFA4091DEF01}"/>
    <dgm:cxn modelId="{54F0E114-3C13-4DE7-8C50-0E54F66FB51C}" srcId="{28609691-9621-445F-A383-EF19FBB6B980}" destId="{1CEA1840-5259-47CB-9EF1-E66E267E7794}" srcOrd="6" destOrd="0" parTransId="{2042B3F9-75F5-40DF-89B1-496EF356CB54}" sibTransId="{3A47F08D-8078-4495-A078-78075900C0E7}"/>
    <dgm:cxn modelId="{21F8A1CF-D24B-4882-A8C4-12585322442E}" srcId="{28609691-9621-445F-A383-EF19FBB6B980}" destId="{495E215C-840A-4D21-A221-D57437C136A2}" srcOrd="4" destOrd="0" parTransId="{7925DD13-D43C-4D51-A1BF-1FECFDCF54A3}" sibTransId="{3E1D44BB-F5A1-4482-B3F6-0381B7396B3C}"/>
    <dgm:cxn modelId="{0639EAFC-57C2-4AD8-8E6B-A6387B81EC7F}" type="presOf" srcId="{28BB5073-4981-45C2-BFBE-C6EDBE2C0344}" destId="{37D87BFE-CB41-4922-B933-9546EA4E89AF}" srcOrd="0" destOrd="0" presId="urn:microsoft.com/office/officeart/2005/8/layout/arrow3"/>
    <dgm:cxn modelId="{43A49DAE-6FE2-4738-A838-D52B5F607D02}" type="presOf" srcId="{28609691-9621-445F-A383-EF19FBB6B980}" destId="{E0E02A91-AAB2-4BD3-B40C-A39F75DA5770}" srcOrd="0" destOrd="0" presId="urn:microsoft.com/office/officeart/2005/8/layout/arrow3"/>
    <dgm:cxn modelId="{0AA25267-634A-4DBF-8853-E02C989AA0DA}" type="presParOf" srcId="{E0E02A91-AAB2-4BD3-B40C-A39F75DA5770}" destId="{47BF32A8-72EB-41B2-94F4-623BA8FC3D88}" srcOrd="0" destOrd="0" presId="urn:microsoft.com/office/officeart/2005/8/layout/arrow3"/>
    <dgm:cxn modelId="{EB8D691D-ACC6-4516-B386-A046E4480F8C}" type="presParOf" srcId="{E0E02A91-AAB2-4BD3-B40C-A39F75DA5770}" destId="{A4E8745A-D432-4D90-ACD3-4ABA463032DA}" srcOrd="1" destOrd="0" presId="urn:microsoft.com/office/officeart/2005/8/layout/arrow3"/>
    <dgm:cxn modelId="{1C603EF0-94BC-4086-85AF-7549974E2048}" type="presParOf" srcId="{E0E02A91-AAB2-4BD3-B40C-A39F75DA5770}" destId="{37D87BFE-CB41-4922-B933-9546EA4E89AF}" srcOrd="2" destOrd="0" presId="urn:microsoft.com/office/officeart/2005/8/layout/arrow3"/>
    <dgm:cxn modelId="{5C1DDE9B-F4E1-4232-8DCE-AB246B6D9188}" type="presParOf" srcId="{E0E02A91-AAB2-4BD3-B40C-A39F75DA5770}" destId="{635BFBC6-4861-4EC8-B76C-47416431C3C8}" srcOrd="3" destOrd="0" presId="urn:microsoft.com/office/officeart/2005/8/layout/arrow3"/>
    <dgm:cxn modelId="{1B397F84-E129-4EDC-9652-4F06F522DE7A}" type="presParOf" srcId="{E0E02A91-AAB2-4BD3-B40C-A39F75DA5770}" destId="{46830942-18B7-499D-A51D-21C8BE35A2AD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BF32A8-72EB-41B2-94F4-623BA8FC3D88}">
      <dsp:nvSpPr>
        <dsp:cNvPr id="0" name=""/>
        <dsp:cNvSpPr/>
      </dsp:nvSpPr>
      <dsp:spPr>
        <a:xfrm rot="21300000">
          <a:off x="17095" y="1428481"/>
          <a:ext cx="8030184" cy="742891"/>
        </a:xfrm>
        <a:prstGeom prst="mathMin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A4E8745A-D432-4D90-ACD3-4ABA463032DA}">
      <dsp:nvSpPr>
        <dsp:cNvPr id="0" name=""/>
        <dsp:cNvSpPr/>
      </dsp:nvSpPr>
      <dsp:spPr>
        <a:xfrm>
          <a:off x="967725" y="179992"/>
          <a:ext cx="2419312" cy="1439941"/>
        </a:xfrm>
        <a:prstGeom prst="down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7D87BFE-CB41-4922-B933-9546EA4E89AF}">
      <dsp:nvSpPr>
        <dsp:cNvPr id="0" name=""/>
        <dsp:cNvSpPr/>
      </dsp:nvSpPr>
      <dsp:spPr>
        <a:xfrm>
          <a:off x="4274118" y="0"/>
          <a:ext cx="2580600" cy="1511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БЫЛО 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10-20 мин.</a:t>
          </a:r>
          <a:endParaRPr lang="ru-RU" sz="2600" b="1" kern="1200" dirty="0"/>
        </a:p>
      </dsp:txBody>
      <dsp:txXfrm>
        <a:off x="4274118" y="0"/>
        <a:ext cx="2580600" cy="1511938"/>
      </dsp:txXfrm>
    </dsp:sp>
    <dsp:sp modelId="{635BFBC6-4861-4EC8-B76C-47416431C3C8}">
      <dsp:nvSpPr>
        <dsp:cNvPr id="0" name=""/>
        <dsp:cNvSpPr/>
      </dsp:nvSpPr>
      <dsp:spPr>
        <a:xfrm>
          <a:off x="4677337" y="1979919"/>
          <a:ext cx="2419312" cy="1439941"/>
        </a:xfrm>
        <a:prstGeom prst="up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6830942-18B7-499D-A51D-21C8BE35A2AD}">
      <dsp:nvSpPr>
        <dsp:cNvPr id="0" name=""/>
        <dsp:cNvSpPr/>
      </dsp:nvSpPr>
      <dsp:spPr>
        <a:xfrm>
          <a:off x="942731" y="2190984"/>
          <a:ext cx="3075636" cy="11988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СТАЛО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/>
            <a:t>5-10 мин.</a:t>
          </a:r>
          <a:endParaRPr lang="ru-RU" sz="2600" b="1" kern="1200" dirty="0"/>
        </a:p>
      </dsp:txBody>
      <dsp:txXfrm>
        <a:off x="942731" y="2190984"/>
        <a:ext cx="3075636" cy="1198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7895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FBE6446-72D2-4A7F-87D3-68462C82062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89475"/>
            <a:ext cx="5438775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895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52E9B7A-DDC8-41A1-A9F9-FEA4499E18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484313"/>
            <a:ext cx="8328025" cy="514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D:\Work\Bachti\!!!ВНУТРЕННИЕ\декабрь\презентация\gerb_obl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5350" y="122238"/>
            <a:ext cx="868363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710007" y="1484784"/>
            <a:ext cx="71743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6000" kern="1200" baseline="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pPr lv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6" name="Текст 2"/>
          <p:cNvSpPr>
            <a:spLocks noGrp="1"/>
          </p:cNvSpPr>
          <p:nvPr>
            <p:ph idx="1"/>
          </p:nvPr>
        </p:nvSpPr>
        <p:spPr>
          <a:xfrm>
            <a:off x="891105" y="3594393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7" name="Объект 3"/>
          <p:cNvSpPr>
            <a:spLocks noGrp="1"/>
          </p:cNvSpPr>
          <p:nvPr>
            <p:ph sz="half" idx="2"/>
          </p:nvPr>
        </p:nvSpPr>
        <p:spPr>
          <a:xfrm>
            <a:off x="2051720" y="121714"/>
            <a:ext cx="1008112" cy="10418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113" y="0"/>
            <a:ext cx="779463" cy="126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D:\Work\Bachti\!!!ВНУТРЕННИЕ\декабрь\презентация\фотозона размер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1925" y="122238"/>
            <a:ext cx="1176338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872981" y="760348"/>
            <a:ext cx="3629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>
              <a:defRPr lang="ru-RU" sz="3200" kern="120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Текст 2"/>
          <p:cNvSpPr>
            <a:spLocks noGrp="1"/>
          </p:cNvSpPr>
          <p:nvPr>
            <p:ph idx="1"/>
          </p:nvPr>
        </p:nvSpPr>
        <p:spPr>
          <a:xfrm>
            <a:off x="899592" y="1556792"/>
            <a:ext cx="78034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71563"/>
            <a:ext cx="7500938" cy="2677656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Оптимизация </a:t>
            </a:r>
            <a:r>
              <a:rPr lang="ru-RU" sz="2800" b="1" dirty="0" smtClean="0">
                <a:solidFill>
                  <a:schemeClr val="tx1"/>
                </a:solidFill>
              </a:rPr>
              <a:t>процесса внесения данных в </a:t>
            </a:r>
            <a:r>
              <a:rPr lang="ru-RU" sz="2800" b="1" dirty="0" err="1" smtClean="0">
                <a:solidFill>
                  <a:schemeClr val="tx1"/>
                </a:solidFill>
              </a:rPr>
              <a:t>портфолио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обучающихся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(</a:t>
            </a:r>
            <a:r>
              <a:rPr lang="ru-RU" sz="2800" b="1" dirty="0" smtClean="0">
                <a:solidFill>
                  <a:schemeClr val="tx1"/>
                </a:solidFill>
              </a:rPr>
              <a:t>в течение 2-ой четверти у 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обучающихся 3-х классов)</a:t>
            </a:r>
            <a:endParaRPr sz="2800" b="1" dirty="0">
              <a:solidFill>
                <a:schemeClr val="tx1"/>
              </a:solidFill>
            </a:endParaRPr>
          </a:p>
        </p:txBody>
      </p:sp>
      <p:sp>
        <p:nvSpPr>
          <p:cNvPr id="4099" name="Прямоугольник 2"/>
          <p:cNvSpPr>
            <a:spLocks noChangeArrowheads="1"/>
          </p:cNvSpPr>
          <p:nvPr/>
        </p:nvSpPr>
        <p:spPr bwMode="auto">
          <a:xfrm>
            <a:off x="0" y="5857875"/>
            <a:ext cx="3600450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400" b="1" dirty="0">
                <a:solidFill>
                  <a:srgbClr val="003366"/>
                </a:solidFill>
              </a:rPr>
              <a:t>Новокузнецк, </a:t>
            </a:r>
            <a:r>
              <a:rPr lang="ru-RU" sz="1400" b="1" dirty="0" smtClean="0">
                <a:solidFill>
                  <a:srgbClr val="003366"/>
                </a:solidFill>
              </a:rPr>
              <a:t>2022</a:t>
            </a:r>
            <a:endParaRPr lang="ru-RU" sz="1400" b="1" dirty="0">
              <a:solidFill>
                <a:srgbClr val="003366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9445" y="116632"/>
            <a:ext cx="5649046" cy="1200329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Дорожная </a:t>
            </a:r>
            <a:r>
              <a:rPr lang="ru-RU" sz="2400" b="1" dirty="0" smtClean="0">
                <a:solidFill>
                  <a:schemeClr val="tx1"/>
                </a:solidFill>
              </a:rPr>
              <a:t>карта 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процесса внесения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и </a:t>
            </a:r>
            <a:r>
              <a:rPr lang="ru-RU" sz="2400" b="1" dirty="0" smtClean="0">
                <a:solidFill>
                  <a:schemeClr val="tx1"/>
                </a:solidFill>
              </a:rPr>
              <a:t>обработки </a:t>
            </a: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данных </a:t>
            </a:r>
            <a:r>
              <a:rPr lang="ru-RU" sz="2400" b="1" dirty="0" smtClean="0">
                <a:solidFill>
                  <a:schemeClr val="tx1"/>
                </a:solidFill>
              </a:rPr>
              <a:t>в </a:t>
            </a:r>
            <a:r>
              <a:rPr lang="ru-RU" sz="2400" b="1" dirty="0" err="1" smtClean="0">
                <a:solidFill>
                  <a:schemeClr val="tx1"/>
                </a:solidFill>
              </a:rPr>
              <a:t>портфолио</a:t>
            </a:r>
            <a:r>
              <a:rPr lang="ru-RU" sz="2400" b="1" dirty="0" smtClean="0">
                <a:solidFill>
                  <a:schemeClr val="tx1"/>
                </a:solidFill>
              </a:rPr>
              <a:t> обучающихся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380376"/>
          <a:ext cx="8750776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728192"/>
                <a:gridCol w="1440160"/>
                <a:gridCol w="1872208"/>
                <a:gridCol w="1766000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Проблема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Причина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Планируемые мероприятия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Документ, подтверждающий выполнение работы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ФИО, должность ответственного исполнителя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9442">
                <a:tc>
                  <a:txBody>
                    <a:bodyPr/>
                    <a:lstStyle/>
                    <a:p>
                      <a:pPr algn="just" eaLnBrk="1" hangingPunct="1">
                        <a:buFont typeface="Arial" charset="0"/>
                        <a:buNone/>
                      </a:pPr>
                      <a:r>
                        <a:rPr lang="ru-RU" sz="1400" b="1" dirty="0" smtClean="0"/>
                        <a:t>Затраты на расходные материалы для бумажного </a:t>
                      </a:r>
                      <a:r>
                        <a:rPr lang="ru-RU" sz="1400" b="1" dirty="0" err="1" smtClean="0"/>
                        <a:t>портфолио</a:t>
                      </a:r>
                      <a:r>
                        <a:rPr lang="ru-RU" sz="1400" b="1" dirty="0" smtClean="0"/>
                        <a:t> (бумага, папки, </a:t>
                      </a:r>
                      <a:r>
                        <a:rPr lang="ru-RU" sz="1400" b="1" dirty="0" err="1" smtClean="0"/>
                        <a:t>мультифоры</a:t>
                      </a:r>
                      <a:r>
                        <a:rPr lang="ru-RU" sz="1400" b="1" dirty="0" smtClean="0"/>
                        <a:t>, заправка принтера)</a:t>
                      </a:r>
                      <a:endParaRPr lang="ru-RU" alt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Недостаточное финансирование 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Создание электронного варианта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портфолио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Электронное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портфолио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обучающегося в ЭШ-2.0</a:t>
                      </a:r>
                    </a:p>
                    <a:p>
                      <a:pPr algn="just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Манская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Н.Н., учитель начальных классов, руководитель МО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8640">
                <a:tc>
                  <a:txBody>
                    <a:bodyPr/>
                    <a:lstStyle/>
                    <a:p>
                      <a:pPr algn="just" eaLnBrk="1">
                        <a:lnSpc>
                          <a:spcPct val="93000"/>
                        </a:lnSpc>
                        <a:spcBef>
                          <a:spcPct val="20000"/>
                        </a:spcBef>
                        <a:buClr>
                          <a:srgbClr val="000000"/>
                        </a:buClr>
                        <a:buFont typeface="Times New Roman" pitchFamily="18" charset="0"/>
                        <a:buNone/>
                      </a:pPr>
                      <a:r>
                        <a:rPr lang="ru-RU" sz="1400" b="1" dirty="0" smtClean="0"/>
                        <a:t>Затраты времени при копировании документов для </a:t>
                      </a:r>
                      <a:r>
                        <a:rPr lang="ru-RU" sz="1400" b="1" dirty="0" err="1" smtClean="0"/>
                        <a:t>портфолио</a:t>
                      </a:r>
                      <a:endParaRPr lang="ru-RU" alt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Отсутствие электронного варианта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порфтолио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5816">
                <a:tc>
                  <a:txBody>
                    <a:bodyPr/>
                    <a:lstStyle/>
                    <a:p>
                      <a:pPr algn="just" eaLnBrk="1" hangingPunct="1">
                        <a:buFont typeface="Arial" charset="0"/>
                        <a:buNone/>
                      </a:pPr>
                      <a:r>
                        <a:rPr lang="ru-RU" sz="1400" b="1" dirty="0" smtClean="0"/>
                        <a:t>Потеря времени при раскладывании документов в процессе внесения данных в </a:t>
                      </a:r>
                      <a:r>
                        <a:rPr lang="ru-RU" sz="1400" b="1" dirty="0" err="1" smtClean="0"/>
                        <a:t>портфолио</a:t>
                      </a:r>
                      <a:endParaRPr lang="ru-RU" alt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Большой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объем бумажных материалов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Разработка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чек-листа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«заполнение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портфолио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в 3 шага»</a:t>
                      </a:r>
                    </a:p>
                    <a:p>
                      <a:pPr algn="just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Чек-лист «заполнение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портфолио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в 3 шага»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Бортникова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Н.А., заместитель директора по УВР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43938" y="6500813"/>
            <a:ext cx="347662" cy="285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fld id="{DCFE63B8-7157-45AD-B867-21C5641E2545}" type="slidenum">
              <a:rPr lang="ru-RU" altLang="ru-RU" b="1">
                <a:solidFill>
                  <a:srgbClr val="215968"/>
                </a:solidFill>
              </a:rPr>
              <a:pPr algn="ctr"/>
              <a:t>11</a:t>
            </a:fld>
            <a:endParaRPr lang="ru-RU" altLang="ru-RU" b="1">
              <a:solidFill>
                <a:srgbClr val="215968"/>
              </a:solidFill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6011863" y="1916113"/>
            <a:ext cx="503237" cy="3794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>
                <a:solidFill>
                  <a:schemeClr val="tx1"/>
                </a:solidFill>
              </a:rPr>
              <a:t>ШАГ 3</a:t>
            </a:r>
          </a:p>
        </p:txBody>
      </p:sp>
      <p:sp>
        <p:nvSpPr>
          <p:cNvPr id="131" name="Стрелка вправо 130"/>
          <p:cNvSpPr/>
          <p:nvPr/>
        </p:nvSpPr>
        <p:spPr>
          <a:xfrm>
            <a:off x="2483768" y="2924944"/>
            <a:ext cx="366713" cy="2492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2" name="Стрелка вправо 131"/>
          <p:cNvSpPr/>
          <p:nvPr/>
        </p:nvSpPr>
        <p:spPr>
          <a:xfrm>
            <a:off x="4386263" y="3006725"/>
            <a:ext cx="427037" cy="2841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136" name="Таблица 135"/>
          <p:cNvGraphicFramePr>
            <a:graphicFrameLocks noGrp="1"/>
          </p:cNvGraphicFramePr>
          <p:nvPr/>
        </p:nvGraphicFramePr>
        <p:xfrm>
          <a:off x="598719" y="2368772"/>
          <a:ext cx="1741033" cy="142026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41033">
                  <a:extLst>
                    <a:ext uri="{9D8B030D-6E8A-4147-A177-3AD203B41FA5}"/>
                  </a:extLst>
                </a:gridCol>
              </a:tblGrid>
              <a:tr h="48485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Классный руководитель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03685"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Получает </a:t>
                      </a:r>
                      <a:r>
                        <a:rPr lang="ru-RU" alt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документ от обучающегося</a:t>
                      </a:r>
                      <a:endParaRPr lang="ru-RU" alt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3173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1 - 2  мин.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40" name="Прямоугольник 139"/>
          <p:cNvSpPr/>
          <p:nvPr/>
        </p:nvSpPr>
        <p:spPr>
          <a:xfrm>
            <a:off x="214282" y="2428868"/>
            <a:ext cx="251520" cy="125494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ВХОД</a:t>
            </a:r>
          </a:p>
        </p:txBody>
      </p:sp>
      <p:sp>
        <p:nvSpPr>
          <p:cNvPr id="141" name="Прямоугольник 140"/>
          <p:cNvSpPr/>
          <p:nvPr/>
        </p:nvSpPr>
        <p:spPr>
          <a:xfrm>
            <a:off x="6660232" y="2420888"/>
            <a:ext cx="288032" cy="144005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ВЫХОД</a:t>
            </a:r>
          </a:p>
        </p:txBody>
      </p:sp>
      <p:graphicFrame>
        <p:nvGraphicFramePr>
          <p:cNvPr id="142" name="Таблица 141"/>
          <p:cNvGraphicFramePr>
            <a:graphicFrameLocks noGrp="1"/>
          </p:cNvGraphicFramePr>
          <p:nvPr/>
        </p:nvGraphicFramePr>
        <p:xfrm>
          <a:off x="2915816" y="2348880"/>
          <a:ext cx="1735226" cy="1475125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35226">
                  <a:extLst>
                    <a:ext uri="{9D8B030D-6E8A-4147-A177-3AD203B41FA5}"/>
                  </a:extLst>
                </a:gridCol>
              </a:tblGrid>
              <a:tr h="41262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Классный руководитель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77679"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Заполняет пункты электронного </a:t>
                      </a:r>
                      <a:r>
                        <a:rPr lang="ru-RU" altLang="ru-RU" sz="1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r>
                        <a:rPr lang="ru-RU" alt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в ЭШ-2.0</a:t>
                      </a:r>
                      <a:endParaRPr lang="ru-RU" alt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7845"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dirty="0" smtClean="0"/>
                        <a:t>3 - 6 ми</a:t>
                      </a:r>
                      <a:r>
                        <a:rPr lang="ru-RU" sz="1200" b="1" dirty="0" smtClean="0"/>
                        <a:t>н. </a:t>
                      </a:r>
                      <a:endParaRPr lang="ru-RU" sz="1200" b="1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43" name="Таблица 142"/>
          <p:cNvGraphicFramePr>
            <a:graphicFrameLocks noGrp="1"/>
          </p:cNvGraphicFramePr>
          <p:nvPr/>
        </p:nvGraphicFramePr>
        <p:xfrm>
          <a:off x="4839038" y="2348880"/>
          <a:ext cx="1646095" cy="150903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646095">
                  <a:extLst>
                    <a:ext uri="{9D8B030D-6E8A-4147-A177-3AD203B41FA5}"/>
                  </a:extLst>
                </a:gridCol>
              </a:tblGrid>
              <a:tr h="25043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Классный руководитель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6511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Возвращает документ обучающемуся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0070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1 - 2 мин.</a:t>
                      </a:r>
                      <a:endParaRPr lang="ru-RU" sz="1200" b="1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3334" name="TextBox 48"/>
          <p:cNvSpPr txBox="1">
            <a:spLocks noChangeArrowheads="1"/>
          </p:cNvSpPr>
          <p:nvPr/>
        </p:nvSpPr>
        <p:spPr bwMode="auto">
          <a:xfrm>
            <a:off x="2357438" y="5786438"/>
            <a:ext cx="4481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dirty="0">
                <a:latin typeface="Calibri" pitchFamily="34" charset="0"/>
              </a:rPr>
              <a:t>ВПП (время протекания процесса)  – </a:t>
            </a:r>
            <a:r>
              <a:rPr lang="ru-RU" altLang="ru-RU" sz="1400" b="1" dirty="0" smtClean="0">
                <a:latin typeface="Calibri" pitchFamily="34" charset="0"/>
              </a:rPr>
              <a:t>5 </a:t>
            </a:r>
            <a:r>
              <a:rPr lang="ru-RU" altLang="ru-RU" sz="1400" b="1" dirty="0">
                <a:latin typeface="Calibri" pitchFamily="34" charset="0"/>
              </a:rPr>
              <a:t>мин - </a:t>
            </a:r>
            <a:r>
              <a:rPr lang="ru-RU" altLang="ru-RU" sz="1400" b="1" dirty="0" smtClean="0">
                <a:latin typeface="Calibri" pitchFamily="34" charset="0"/>
              </a:rPr>
              <a:t>10 </a:t>
            </a:r>
            <a:r>
              <a:rPr lang="ru-RU" altLang="ru-RU" sz="1400" b="1" dirty="0">
                <a:latin typeface="Calibri" pitchFamily="34" charset="0"/>
              </a:rPr>
              <a:t>мин</a:t>
            </a:r>
            <a:r>
              <a:rPr lang="ru-RU" altLang="ru-RU" sz="1400" b="1" dirty="0" smtClean="0">
                <a:latin typeface="Calibri" pitchFamily="34" charset="0"/>
              </a:rPr>
              <a:t>.</a:t>
            </a:r>
            <a:endParaRPr lang="ru-RU" altLang="ru-RU" sz="1400" b="1" dirty="0">
              <a:latin typeface="Calibri" pitchFamily="34" charset="0"/>
            </a:endParaRPr>
          </a:p>
          <a:p>
            <a:pPr algn="ctr"/>
            <a:r>
              <a:rPr lang="ru-RU" altLang="ru-RU" sz="1400" b="1" dirty="0">
                <a:latin typeface="Calibri" pitchFamily="34" charset="0"/>
              </a:rPr>
              <a:t>Экономия времени </a:t>
            </a:r>
            <a:r>
              <a:rPr lang="ru-RU" altLang="ru-RU" sz="1400" b="1" dirty="0" smtClean="0">
                <a:latin typeface="Calibri" pitchFamily="34" charset="0"/>
              </a:rPr>
              <a:t>10 мин.-  20 мин. </a:t>
            </a:r>
            <a:endParaRPr lang="ru-RU" altLang="ru-RU" sz="1400" b="1" dirty="0">
              <a:latin typeface="Calibri" pitchFamily="34" charset="0"/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3851275" y="1916113"/>
            <a:ext cx="503238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>
                <a:solidFill>
                  <a:schemeClr val="tx1"/>
                </a:solidFill>
              </a:rPr>
              <a:t>ШАГ 2</a:t>
            </a:r>
          </a:p>
        </p:txBody>
      </p:sp>
      <p:sp>
        <p:nvSpPr>
          <p:cNvPr id="128" name="Прямоугольник 127"/>
          <p:cNvSpPr/>
          <p:nvPr/>
        </p:nvSpPr>
        <p:spPr>
          <a:xfrm>
            <a:off x="1835150" y="1897063"/>
            <a:ext cx="504825" cy="3794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>
                <a:solidFill>
                  <a:schemeClr val="tx1"/>
                </a:solidFill>
              </a:rPr>
              <a:t>ШАГ 1</a:t>
            </a:r>
          </a:p>
        </p:txBody>
      </p:sp>
      <p:sp>
        <p:nvSpPr>
          <p:cNvPr id="26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584705" cy="584775"/>
          </a:xfrm>
        </p:spPr>
        <p:txBody>
          <a:bodyPr/>
          <a:lstStyle/>
          <a:p>
            <a:pPr>
              <a:defRPr/>
            </a:pPr>
            <a:r>
              <a:rPr b="1" dirty="0" err="1" smtClean="0">
                <a:solidFill>
                  <a:schemeClr val="tx1"/>
                </a:solidFill>
              </a:rPr>
              <a:t>Карта</a:t>
            </a:r>
            <a:r>
              <a:rPr b="1" dirty="0" smtClean="0">
                <a:solidFill>
                  <a:schemeClr val="tx1"/>
                </a:solidFill>
              </a:rPr>
              <a:t> </a:t>
            </a:r>
            <a:r>
              <a:rPr b="1" dirty="0" err="1" smtClean="0">
                <a:solidFill>
                  <a:schemeClr val="tx1"/>
                </a:solidFill>
              </a:rPr>
              <a:t>целевого</a:t>
            </a:r>
            <a:r>
              <a:rPr b="1" dirty="0" smtClean="0">
                <a:solidFill>
                  <a:schemeClr val="tx1"/>
                </a:solidFill>
              </a:rPr>
              <a:t> </a:t>
            </a:r>
            <a:r>
              <a:rPr b="1" dirty="0" err="1" smtClean="0">
                <a:solidFill>
                  <a:schemeClr val="tx1"/>
                </a:solidFill>
              </a:rPr>
              <a:t>состояния</a:t>
            </a:r>
            <a:r>
              <a:rPr b="1" dirty="0" smtClean="0">
                <a:solidFill>
                  <a:schemeClr val="tx1"/>
                </a:solidFill>
              </a:rPr>
              <a:t> </a:t>
            </a:r>
            <a:r>
              <a:rPr b="1" dirty="0" err="1" smtClean="0">
                <a:solidFill>
                  <a:schemeClr val="tx1"/>
                </a:solidFill>
              </a:rPr>
              <a:t>процесса</a:t>
            </a:r>
            <a:endParaRPr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5300875" cy="584775"/>
          </a:xfrm>
        </p:spPr>
        <p:txBody>
          <a:bodyPr/>
          <a:lstStyle/>
          <a:p>
            <a:pPr>
              <a:defRPr/>
            </a:pPr>
            <a:r>
              <a:rPr b="1" dirty="0" err="1" smtClean="0">
                <a:solidFill>
                  <a:schemeClr val="tx1"/>
                </a:solidFill>
              </a:rPr>
              <a:t>Достигнутые</a:t>
            </a:r>
            <a:r>
              <a:rPr b="1" dirty="0" smtClean="0">
                <a:solidFill>
                  <a:schemeClr val="tx1"/>
                </a:solidFill>
              </a:rPr>
              <a:t> </a:t>
            </a:r>
            <a:r>
              <a:rPr b="1" dirty="0" err="1" smtClean="0">
                <a:solidFill>
                  <a:schemeClr val="tx1"/>
                </a:solidFill>
              </a:rPr>
              <a:t>результаты</a:t>
            </a:r>
            <a:endParaRPr b="1" dirty="0">
              <a:solidFill>
                <a:schemeClr val="tx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268760"/>
          <a:ext cx="8786872" cy="5461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1872208"/>
                <a:gridCol w="1800200"/>
                <a:gridCol w="2450168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Наименование цели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Текущий показатель 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Целевой показатель 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Полученный результат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3243"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Сокращение времени на копирование документов для 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портфолио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10-20 мин.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b="0" dirty="0" smtClean="0">
                          <a:latin typeface="+mn-lt"/>
                        </a:rPr>
                        <a:t>0 мин.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just"/>
                      <a:r>
                        <a:rPr lang="ru-RU" sz="2000" baseline="0" dirty="0" smtClean="0">
                          <a:latin typeface="+mn-lt"/>
                        </a:rPr>
                        <a:t>Созданы электронные </a:t>
                      </a:r>
                      <a:r>
                        <a:rPr lang="ru-RU" sz="2000" baseline="0" dirty="0" err="1" smtClean="0">
                          <a:latin typeface="+mn-lt"/>
                        </a:rPr>
                        <a:t>портфолио</a:t>
                      </a:r>
                      <a:r>
                        <a:rPr lang="ru-RU" sz="2000" baseline="0" dirty="0" smtClean="0">
                          <a:latin typeface="+mn-lt"/>
                        </a:rPr>
                        <a:t> обучающихся в ЭШ-2.0</a:t>
                      </a:r>
                    </a:p>
                    <a:p>
                      <a:pPr algn="just"/>
                      <a:endParaRPr lang="ru-RU" sz="2000" baseline="0" dirty="0" smtClean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982">
                <a:tc rowSpan="3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Сокращение расходов на бумагу, папки,  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мультифоры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ru-RU" sz="2000" b="1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1-5 листов бумаги</a:t>
                      </a:r>
                    </a:p>
                  </a:txBody>
                  <a:tcPr marL="65405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0 листов</a:t>
                      </a:r>
                    </a:p>
                  </a:txBody>
                  <a:tcPr marL="65405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/>
                      <a:endParaRPr lang="ru-RU" sz="18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1-5 </a:t>
                      </a:r>
                      <a:r>
                        <a:rPr lang="ru-RU" sz="2000" dirty="0" err="1">
                          <a:latin typeface="+mn-lt"/>
                          <a:ea typeface="Times New Roman"/>
                          <a:cs typeface="Times New Roman"/>
                        </a:rPr>
                        <a:t>мультифор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5405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0 </a:t>
                      </a:r>
                      <a:r>
                        <a:rPr lang="ru-RU" sz="2000" dirty="0" err="1">
                          <a:latin typeface="+mn-lt"/>
                          <a:ea typeface="Times New Roman"/>
                          <a:cs typeface="Times New Roman"/>
                        </a:rPr>
                        <a:t>мультифор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5405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25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Times New Roman"/>
                          <a:cs typeface="Times New Roman"/>
                        </a:rPr>
                        <a:t>1 папка</a:t>
                      </a:r>
                    </a:p>
                  </a:txBody>
                  <a:tcPr marL="65405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5405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25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Times New Roman"/>
                          <a:cs typeface="Times New Roman"/>
                        </a:rPr>
                        <a:t>Сокращение времени на внесение данных в портфолио</a:t>
                      </a:r>
                    </a:p>
                  </a:txBody>
                  <a:tcPr marL="65405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  <a:ea typeface="Times New Roman"/>
                          <a:cs typeface="Times New Roman"/>
                        </a:rPr>
                        <a:t>10 - 30 мин.</a:t>
                      </a:r>
                    </a:p>
                  </a:txBody>
                  <a:tcPr marL="65405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  <a:ea typeface="Times New Roman"/>
                          <a:cs typeface="Times New Roman"/>
                        </a:rPr>
                        <a:t>5 - 10 мин.</a:t>
                      </a:r>
                    </a:p>
                  </a:txBody>
                  <a:tcPr marL="65405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Разработка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чек-листа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«заполнение </a:t>
                      </a:r>
                      <a:r>
                        <a:rPr lang="ru-RU" sz="2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портфолио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в 3 шага»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8114" y="404664"/>
            <a:ext cx="5300875" cy="584775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Достигнутые результаты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556792"/>
          <a:ext cx="8064375" cy="3599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Прямоугольник 124"/>
          <p:cNvSpPr/>
          <p:nvPr/>
        </p:nvSpPr>
        <p:spPr>
          <a:xfrm>
            <a:off x="214313" y="5715000"/>
            <a:ext cx="642937" cy="412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>
                <a:solidFill>
                  <a:schemeClr val="tx1"/>
                </a:solidFill>
              </a:rPr>
              <a:t>ШАГ 5</a:t>
            </a:r>
          </a:p>
        </p:txBody>
      </p:sp>
      <p:sp>
        <p:nvSpPr>
          <p:cNvPr id="126" name="Прямоугольник 125"/>
          <p:cNvSpPr/>
          <p:nvPr/>
        </p:nvSpPr>
        <p:spPr>
          <a:xfrm>
            <a:off x="8101013" y="1916113"/>
            <a:ext cx="503237" cy="341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>
                <a:solidFill>
                  <a:schemeClr val="tx1"/>
                </a:solidFill>
              </a:rPr>
              <a:t>ШАГ 4</a:t>
            </a:r>
          </a:p>
        </p:txBody>
      </p:sp>
      <p:sp>
        <p:nvSpPr>
          <p:cNvPr id="127" name="Прямоугольник 126"/>
          <p:cNvSpPr/>
          <p:nvPr/>
        </p:nvSpPr>
        <p:spPr>
          <a:xfrm>
            <a:off x="6011863" y="1916113"/>
            <a:ext cx="503237" cy="3794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>
                <a:solidFill>
                  <a:schemeClr val="tx1"/>
                </a:solidFill>
              </a:rPr>
              <a:t>ШАГ 3</a:t>
            </a:r>
          </a:p>
        </p:txBody>
      </p:sp>
      <p:sp>
        <p:nvSpPr>
          <p:cNvPr id="129" name="Прямоугольник 128"/>
          <p:cNvSpPr/>
          <p:nvPr/>
        </p:nvSpPr>
        <p:spPr>
          <a:xfrm>
            <a:off x="2571750" y="5643563"/>
            <a:ext cx="574675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>
                <a:solidFill>
                  <a:schemeClr val="tx1"/>
                </a:solidFill>
              </a:rPr>
              <a:t>ШАГ 6</a:t>
            </a:r>
          </a:p>
        </p:txBody>
      </p:sp>
      <p:sp>
        <p:nvSpPr>
          <p:cNvPr id="131" name="Стрелка вправо 130"/>
          <p:cNvSpPr/>
          <p:nvPr/>
        </p:nvSpPr>
        <p:spPr>
          <a:xfrm>
            <a:off x="2228850" y="2998788"/>
            <a:ext cx="366713" cy="2492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2" name="Стрелка вправо 131"/>
          <p:cNvSpPr/>
          <p:nvPr/>
        </p:nvSpPr>
        <p:spPr>
          <a:xfrm>
            <a:off x="4386263" y="3006725"/>
            <a:ext cx="427037" cy="2841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3" name="Стрелка вправо 132"/>
          <p:cNvSpPr/>
          <p:nvPr/>
        </p:nvSpPr>
        <p:spPr>
          <a:xfrm>
            <a:off x="6511925" y="2998788"/>
            <a:ext cx="365125" cy="2667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4" name="Стрелка вправо 133"/>
          <p:cNvSpPr/>
          <p:nvPr/>
        </p:nvSpPr>
        <p:spPr>
          <a:xfrm>
            <a:off x="8655050" y="3006725"/>
            <a:ext cx="363538" cy="2587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5" name="Прямоугольник 134"/>
          <p:cNvSpPr/>
          <p:nvPr/>
        </p:nvSpPr>
        <p:spPr>
          <a:xfrm>
            <a:off x="4643438" y="5429250"/>
            <a:ext cx="5048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>
                <a:solidFill>
                  <a:schemeClr val="tx1"/>
                </a:solidFill>
              </a:rPr>
              <a:t>ШАГ 7</a:t>
            </a:r>
          </a:p>
        </p:txBody>
      </p:sp>
      <p:graphicFrame>
        <p:nvGraphicFramePr>
          <p:cNvPr id="136" name="Таблица 135"/>
          <p:cNvGraphicFramePr>
            <a:graphicFrameLocks noGrp="1"/>
          </p:cNvGraphicFramePr>
          <p:nvPr/>
        </p:nvGraphicFramePr>
        <p:xfrm>
          <a:off x="598719" y="2368772"/>
          <a:ext cx="1751856" cy="1308785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>
                  <a:extLst>
                    <a:ext uri="{9D8B030D-6E8A-4147-A177-3AD203B41FA5}"/>
                  </a:extLst>
                </a:gridCol>
              </a:tblGrid>
              <a:tr h="32143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Классный руководитель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74958"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Получает </a:t>
                      </a:r>
                      <a:r>
                        <a:rPr lang="ru-RU" alt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документ от обучающегося</a:t>
                      </a:r>
                      <a:endParaRPr lang="ru-RU" alt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0710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1-2  </a:t>
                      </a:r>
                      <a:r>
                        <a:rPr lang="ru-RU" sz="1400" b="1" dirty="0" smtClean="0"/>
                        <a:t>мин.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37" name="Стрелка вправо 136"/>
          <p:cNvSpPr/>
          <p:nvPr/>
        </p:nvSpPr>
        <p:spPr>
          <a:xfrm>
            <a:off x="2214563" y="4613275"/>
            <a:ext cx="342900" cy="27463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8" name="Стрелка вправо 137"/>
          <p:cNvSpPr/>
          <p:nvPr/>
        </p:nvSpPr>
        <p:spPr>
          <a:xfrm>
            <a:off x="4397375" y="4624388"/>
            <a:ext cx="352425" cy="2635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0" name="Прямоугольник 139"/>
          <p:cNvSpPr/>
          <p:nvPr/>
        </p:nvSpPr>
        <p:spPr>
          <a:xfrm>
            <a:off x="214282" y="2357430"/>
            <a:ext cx="251520" cy="125494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ВХОД</a:t>
            </a:r>
          </a:p>
        </p:txBody>
      </p:sp>
      <p:sp>
        <p:nvSpPr>
          <p:cNvPr id="141" name="Прямоугольник 140"/>
          <p:cNvSpPr/>
          <p:nvPr/>
        </p:nvSpPr>
        <p:spPr>
          <a:xfrm>
            <a:off x="8715404" y="3929066"/>
            <a:ext cx="288032" cy="144005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ВЫХОД</a:t>
            </a:r>
          </a:p>
        </p:txBody>
      </p:sp>
      <p:graphicFrame>
        <p:nvGraphicFramePr>
          <p:cNvPr id="142" name="Таблица 141"/>
          <p:cNvGraphicFramePr>
            <a:graphicFrameLocks noGrp="1"/>
          </p:cNvGraphicFramePr>
          <p:nvPr/>
        </p:nvGraphicFramePr>
        <p:xfrm>
          <a:off x="2609384" y="2348880"/>
          <a:ext cx="1735226" cy="132515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35226">
                  <a:extLst>
                    <a:ext uri="{9D8B030D-6E8A-4147-A177-3AD203B41FA5}"/>
                  </a:extLst>
                </a:gridCol>
              </a:tblGrid>
              <a:tr h="28107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Заместитель директора 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52812"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Раздача готового бланка  анкеты в каждый класс</a:t>
                      </a:r>
                      <a:endParaRPr lang="ru-RU" alt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4971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          20</a:t>
                      </a:r>
                      <a:r>
                        <a:rPr lang="ru-RU" sz="1400" b="1" baseline="0" dirty="0" smtClean="0"/>
                        <a:t> – 25 ми</a:t>
                      </a:r>
                      <a:r>
                        <a:rPr lang="ru-RU" sz="1400" b="1" dirty="0" smtClean="0"/>
                        <a:t>н. 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43" name="Таблица 142"/>
          <p:cNvGraphicFramePr>
            <a:graphicFrameLocks noGrp="1"/>
          </p:cNvGraphicFramePr>
          <p:nvPr/>
        </p:nvGraphicFramePr>
        <p:xfrm>
          <a:off x="4839038" y="2348880"/>
          <a:ext cx="1646095" cy="147855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646095">
                  <a:extLst>
                    <a:ext uri="{9D8B030D-6E8A-4147-A177-3AD203B41FA5}"/>
                  </a:extLst>
                </a:gridCol>
              </a:tblGrid>
              <a:tr h="25043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Классные руководители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6511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Раздача бланков анкеты родителям для заполнения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0070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       90 - 120 мин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44" name="Таблица 143"/>
          <p:cNvGraphicFramePr>
            <a:graphicFrameLocks noGrp="1"/>
          </p:cNvGraphicFramePr>
          <p:nvPr/>
        </p:nvGraphicFramePr>
        <p:xfrm>
          <a:off x="6875722" y="2348880"/>
          <a:ext cx="1751856" cy="11973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>
                  <a:extLst>
                    <a:ext uri="{9D8B030D-6E8A-4147-A177-3AD203B41FA5}"/>
                  </a:extLst>
                </a:gridCol>
              </a:tblGrid>
              <a:tr h="23130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Родители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6202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Заполнение анкет 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18044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/>
                        <a:t>              </a:t>
                      </a:r>
                      <a:r>
                        <a:rPr lang="ru-RU" sz="1400" b="1" dirty="0" smtClean="0"/>
                        <a:t>90 - 120 мин.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45" name="Таблица 144"/>
          <p:cNvGraphicFramePr>
            <a:graphicFrameLocks noGrp="1"/>
          </p:cNvGraphicFramePr>
          <p:nvPr/>
        </p:nvGraphicFramePr>
        <p:xfrm>
          <a:off x="429108" y="4005064"/>
          <a:ext cx="1751856" cy="165390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>
                  <a:extLst>
                    <a:ext uri="{9D8B030D-6E8A-4147-A177-3AD203B41FA5}"/>
                  </a:extLst>
                </a:gridCol>
              </a:tblGrid>
              <a:tr h="22331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Классные руководители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82758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Подсчёт результатов анкетирования и составление итогового листа по</a:t>
                      </a:r>
                      <a:r>
                        <a:rPr lang="ru-RU" altLang="ru-RU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классу</a:t>
                      </a:r>
                      <a:endParaRPr lang="ru-RU" altLang="ru-RU" sz="11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64598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/>
                        <a:t>40 - 50 мин.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46" name="Таблица 145"/>
          <p:cNvGraphicFramePr>
            <a:graphicFrameLocks noGrp="1"/>
          </p:cNvGraphicFramePr>
          <p:nvPr/>
        </p:nvGraphicFramePr>
        <p:xfrm>
          <a:off x="2589348" y="4005064"/>
          <a:ext cx="1751856" cy="1546885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>
                  <a:extLst>
                    <a:ext uri="{9D8B030D-6E8A-4147-A177-3AD203B41FA5}"/>
                  </a:extLst>
                </a:gridCol>
              </a:tblGrid>
              <a:tr h="23740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Классные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 руководители</a:t>
                      </a:r>
                      <a:endParaRPr lang="ru-RU" sz="900" b="1" dirty="0" smtClean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9843"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Передача итогового листа анкеты заместителю директора для составления  сводной анкеты</a:t>
                      </a:r>
                      <a:endParaRPr lang="ru-RU" alt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9843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10 - 15 мин. 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47" name="Таблица 146"/>
          <p:cNvGraphicFramePr>
            <a:graphicFrameLocks noGrp="1"/>
          </p:cNvGraphicFramePr>
          <p:nvPr/>
        </p:nvGraphicFramePr>
        <p:xfrm>
          <a:off x="4781880" y="4005064"/>
          <a:ext cx="1682830" cy="141143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682830">
                  <a:extLst>
                    <a:ext uri="{9D8B030D-6E8A-4147-A177-3AD203B41FA5}"/>
                  </a:extLst>
                </a:gridCol>
              </a:tblGrid>
              <a:tr h="28524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Заместитель директора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299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Подсчёт результатов анкетирования по школе</a:t>
                      </a:r>
                      <a:endParaRPr lang="ru-RU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5639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45 - 50 мин.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49" name="Пятно 1 60"/>
          <p:cNvSpPr/>
          <p:nvPr/>
        </p:nvSpPr>
        <p:spPr>
          <a:xfrm>
            <a:off x="2595563" y="3290888"/>
            <a:ext cx="646112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150" name="Пятно 1 60"/>
          <p:cNvSpPr/>
          <p:nvPr/>
        </p:nvSpPr>
        <p:spPr>
          <a:xfrm>
            <a:off x="6786563" y="3357563"/>
            <a:ext cx="646112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151" name="Стрелка вправо 150"/>
          <p:cNvSpPr/>
          <p:nvPr/>
        </p:nvSpPr>
        <p:spPr>
          <a:xfrm>
            <a:off x="46038" y="4632325"/>
            <a:ext cx="349250" cy="27463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365" name="TextBox 48"/>
          <p:cNvSpPr txBox="1">
            <a:spLocks noChangeArrowheads="1"/>
          </p:cNvSpPr>
          <p:nvPr/>
        </p:nvSpPr>
        <p:spPr bwMode="auto">
          <a:xfrm>
            <a:off x="0" y="6072188"/>
            <a:ext cx="4481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>
                <a:solidFill>
                  <a:srgbClr val="C00000"/>
                </a:solidFill>
                <a:latin typeface="Calibri" pitchFamily="34" charset="0"/>
              </a:rPr>
              <a:t>ВПП (время протекания процесса)  – 5,5 часов (330 мин) – 7 часов (420 мин.)</a:t>
            </a:r>
          </a:p>
        </p:txBody>
      </p:sp>
      <p:sp>
        <p:nvSpPr>
          <p:cNvPr id="153" name="Пятно 1 60"/>
          <p:cNvSpPr/>
          <p:nvPr/>
        </p:nvSpPr>
        <p:spPr>
          <a:xfrm>
            <a:off x="4527550" y="5816600"/>
            <a:ext cx="444500" cy="381000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154" name="Пятно 1 60"/>
          <p:cNvSpPr/>
          <p:nvPr/>
        </p:nvSpPr>
        <p:spPr>
          <a:xfrm>
            <a:off x="4500563" y="6137275"/>
            <a:ext cx="431800" cy="387350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graphicFrame>
        <p:nvGraphicFramePr>
          <p:cNvPr id="155" name="Таблица 154"/>
          <p:cNvGraphicFramePr>
            <a:graphicFrameLocks noGrp="1"/>
          </p:cNvGraphicFramePr>
          <p:nvPr/>
        </p:nvGraphicFramePr>
        <p:xfrm>
          <a:off x="4953000" y="5915025"/>
          <a:ext cx="4191000" cy="103415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91000">
                  <a:extLst>
                    <a:ext uri="{9D8B030D-6E8A-4147-A177-3AD203B41FA5}"/>
                  </a:extLst>
                </a:gridCol>
              </a:tblGrid>
              <a:tr h="2439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Длительный процесс распространения бланков анкет</a:t>
                      </a:r>
                      <a:endParaRPr lang="ru-RU" alt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0" marR="91420" marT="45719" marB="45719"/>
                </a:tc>
                <a:extLst>
                  <a:ext uri="{0D108BD9-81ED-4DB2-BD59-A6C34878D82A}"/>
                </a:extLst>
              </a:tr>
              <a:tr h="302636">
                <a:tc>
                  <a:txBody>
                    <a:bodyPr/>
                    <a:lstStyle/>
                    <a:p>
                      <a:pPr eaLnBrk="1">
                        <a:lnSpc>
                          <a:spcPct val="93000"/>
                        </a:lnSpc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</a:pPr>
                      <a:r>
                        <a:rPr lang="ru-RU" alt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Долговременный процесс заполнения анкет</a:t>
                      </a:r>
                      <a:endParaRPr lang="ru-RU" alt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0" marR="91420" marT="45719" marB="45719"/>
                </a:tc>
                <a:extLst>
                  <a:ext uri="{0D108BD9-81ED-4DB2-BD59-A6C34878D82A}"/>
                </a:extLst>
              </a:tr>
              <a:tr h="3964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Ручной подсчёт результатов анкетирования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0" marR="91420" marT="45719" marB="45719"/>
                </a:tc>
              </a:tr>
            </a:tbl>
          </a:graphicData>
        </a:graphic>
      </p:graphicFrame>
      <p:sp>
        <p:nvSpPr>
          <p:cNvPr id="14375" name="Прямоугольник 54"/>
          <p:cNvSpPr>
            <a:spLocks noChangeArrowheads="1"/>
          </p:cNvSpPr>
          <p:nvPr/>
        </p:nvSpPr>
        <p:spPr bwMode="auto">
          <a:xfrm>
            <a:off x="6091238" y="5661025"/>
            <a:ext cx="30464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/>
              <a:t>Условные обозначения:</a:t>
            </a:r>
          </a:p>
        </p:txBody>
      </p:sp>
      <p:sp>
        <p:nvSpPr>
          <p:cNvPr id="130" name="Прямоугольник 129"/>
          <p:cNvSpPr/>
          <p:nvPr/>
        </p:nvSpPr>
        <p:spPr>
          <a:xfrm>
            <a:off x="3851275" y="1916113"/>
            <a:ext cx="503238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>
                <a:solidFill>
                  <a:schemeClr val="tx1"/>
                </a:solidFill>
              </a:rPr>
              <a:t>ШАГ 2</a:t>
            </a:r>
          </a:p>
        </p:txBody>
      </p:sp>
      <p:sp>
        <p:nvSpPr>
          <p:cNvPr id="128" name="Прямоугольник 127"/>
          <p:cNvSpPr/>
          <p:nvPr/>
        </p:nvSpPr>
        <p:spPr>
          <a:xfrm>
            <a:off x="1835150" y="1897063"/>
            <a:ext cx="504825" cy="3794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>
                <a:solidFill>
                  <a:schemeClr val="tx1"/>
                </a:solidFill>
              </a:rPr>
              <a:t>ШАГ 1</a:t>
            </a:r>
          </a:p>
        </p:txBody>
      </p:sp>
      <p:graphicFrame>
        <p:nvGraphicFramePr>
          <p:cNvPr id="36" name="Таблица 35"/>
          <p:cNvGraphicFramePr>
            <a:graphicFrameLocks noGrp="1"/>
          </p:cNvGraphicFramePr>
          <p:nvPr/>
        </p:nvGraphicFramePr>
        <p:xfrm>
          <a:off x="6893023" y="4005065"/>
          <a:ext cx="1682830" cy="122413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682830">
                  <a:extLst>
                    <a:ext uri="{9D8B030D-6E8A-4147-A177-3AD203B41FA5}"/>
                  </a:extLst>
                </a:gridCol>
              </a:tblGrid>
              <a:tr h="27459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Заместитель директора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10192"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Составление сводной  анкеты по школе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3935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15 - 20 мин.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7" name="Стрелка вправо 36"/>
          <p:cNvSpPr/>
          <p:nvPr/>
        </p:nvSpPr>
        <p:spPr>
          <a:xfrm>
            <a:off x="6524625" y="4613275"/>
            <a:ext cx="352425" cy="26352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948488" y="5300663"/>
            <a:ext cx="504825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>
                <a:solidFill>
                  <a:schemeClr val="tx1"/>
                </a:solidFill>
              </a:rPr>
              <a:t>ШАГ 8</a:t>
            </a:r>
          </a:p>
        </p:txBody>
      </p:sp>
      <p:sp>
        <p:nvSpPr>
          <p:cNvPr id="139" name="Пятно 1 60"/>
          <p:cNvSpPr/>
          <p:nvPr/>
        </p:nvSpPr>
        <p:spPr>
          <a:xfrm>
            <a:off x="4629150" y="3341688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39" name="Пятно 1 60"/>
          <p:cNvSpPr/>
          <p:nvPr/>
        </p:nvSpPr>
        <p:spPr>
          <a:xfrm>
            <a:off x="1571625" y="5357813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3</a:t>
            </a:r>
          </a:p>
        </p:txBody>
      </p:sp>
      <p:sp>
        <p:nvSpPr>
          <p:cNvPr id="40" name="Пятно 1 60"/>
          <p:cNvSpPr/>
          <p:nvPr/>
        </p:nvSpPr>
        <p:spPr>
          <a:xfrm>
            <a:off x="5429250" y="5286375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3</a:t>
            </a:r>
          </a:p>
        </p:txBody>
      </p:sp>
      <p:sp>
        <p:nvSpPr>
          <p:cNvPr id="41" name="Пятно 1 60"/>
          <p:cNvSpPr/>
          <p:nvPr/>
        </p:nvSpPr>
        <p:spPr>
          <a:xfrm>
            <a:off x="4576763" y="6500813"/>
            <a:ext cx="395287" cy="357187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3</a:t>
            </a:r>
          </a:p>
        </p:txBody>
      </p:sp>
      <p:sp>
        <p:nvSpPr>
          <p:cNvPr id="42" name="Заголовок 1"/>
          <p:cNvSpPr>
            <a:spLocks noGrp="1"/>
          </p:cNvSpPr>
          <p:nvPr>
            <p:ph type="title"/>
          </p:nvPr>
        </p:nvSpPr>
        <p:spPr>
          <a:xfrm>
            <a:off x="971550" y="188913"/>
            <a:ext cx="6815138" cy="1076325"/>
          </a:xfrm>
        </p:spPr>
        <p:txBody>
          <a:bodyPr/>
          <a:lstStyle/>
          <a:p>
            <a:pPr>
              <a:defRPr/>
            </a:pPr>
            <a:r>
              <a:rPr smtClean="0"/>
              <a:t>Результаты и эффекты, </a:t>
            </a:r>
            <a:br>
              <a:rPr smtClean="0"/>
            </a:br>
            <a:r>
              <a:rPr smtClean="0"/>
              <a:t>достигнутые в рамках проекта</a:t>
            </a: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3"/>
          <p:cNvSpPr>
            <a:spLocks noChangeArrowheads="1"/>
          </p:cNvSpPr>
          <p:nvPr/>
        </p:nvSpPr>
        <p:spPr bwMode="auto">
          <a:xfrm>
            <a:off x="467544" y="1844824"/>
            <a:ext cx="80010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sz="2400" b="1" dirty="0"/>
          </a:p>
          <a:p>
            <a:pPr algn="just">
              <a:buFont typeface="Arial" pitchFamily="34" charset="0"/>
              <a:buChar char="•"/>
            </a:pPr>
            <a:r>
              <a:rPr lang="ru-RU" sz="2400" b="1" dirty="0" smtClean="0"/>
              <a:t>Повышение эффективности взаимодействия ОУ с родителями</a:t>
            </a:r>
            <a:r>
              <a:rPr lang="ru-RU" sz="2400" b="1" dirty="0" smtClean="0"/>
              <a:t>.</a:t>
            </a:r>
            <a:endParaRPr lang="ru-RU" sz="2400" b="1" dirty="0"/>
          </a:p>
          <a:p>
            <a:pPr algn="just"/>
            <a:r>
              <a:rPr lang="ru-RU" sz="2400" b="1" dirty="0"/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b="1" dirty="0"/>
              <a:t> Сокращение расходов на </a:t>
            </a:r>
            <a:r>
              <a:rPr lang="ru-RU" sz="2400" b="1" dirty="0" smtClean="0"/>
              <a:t>бумагу, картриджи, папки, </a:t>
            </a:r>
            <a:r>
              <a:rPr lang="ru-RU" sz="2400" b="1" dirty="0" err="1" smtClean="0"/>
              <a:t>мультиформы</a:t>
            </a:r>
            <a:r>
              <a:rPr lang="ru-RU" sz="2400" b="1" dirty="0" smtClean="0"/>
              <a:t>.</a:t>
            </a:r>
          </a:p>
          <a:p>
            <a:pPr algn="just"/>
            <a:endParaRPr lang="ru-RU" sz="2400" b="1" dirty="0" smtClean="0"/>
          </a:p>
          <a:p>
            <a:pPr algn="just">
              <a:buFont typeface="Arial" pitchFamily="34" charset="0"/>
              <a:buChar char="•"/>
            </a:pPr>
            <a:r>
              <a:rPr lang="ru-RU" sz="2400" b="1" dirty="0" smtClean="0"/>
              <a:t>Повышение качественных показателей </a:t>
            </a:r>
            <a:r>
              <a:rPr lang="ru-RU" sz="2400" b="1" dirty="0" err="1" smtClean="0"/>
              <a:t>портфолио</a:t>
            </a:r>
            <a:endParaRPr lang="ru-RU" sz="2400" b="1" dirty="0"/>
          </a:p>
          <a:p>
            <a:pPr algn="just"/>
            <a:endParaRPr lang="ru-RU" i="1" dirty="0">
              <a:solidFill>
                <a:srgbClr val="00B050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156313" y="188913"/>
            <a:ext cx="6445612" cy="1077218"/>
          </a:xfrm>
        </p:spPr>
        <p:txBody>
          <a:bodyPr/>
          <a:lstStyle/>
          <a:p>
            <a:pPr>
              <a:defRPr/>
            </a:pPr>
            <a:r>
              <a:rPr b="1" dirty="0" err="1" smtClean="0">
                <a:solidFill>
                  <a:schemeClr val="tx1"/>
                </a:solidFill>
              </a:rPr>
              <a:t>Результаты</a:t>
            </a:r>
            <a:r>
              <a:rPr b="1" dirty="0" smtClean="0">
                <a:solidFill>
                  <a:schemeClr val="tx1"/>
                </a:solidFill>
              </a:rPr>
              <a:t> и </a:t>
            </a:r>
            <a:r>
              <a:rPr b="1" dirty="0" err="1" smtClean="0">
                <a:solidFill>
                  <a:schemeClr val="tx1"/>
                </a:solidFill>
              </a:rPr>
              <a:t>эффекты</a:t>
            </a:r>
            <a:r>
              <a:rPr b="1" dirty="0" smtClean="0">
                <a:solidFill>
                  <a:schemeClr val="tx1"/>
                </a:solidFill>
              </a:rPr>
              <a:t>, </a:t>
            </a:r>
            <a:br>
              <a:rPr b="1" dirty="0" smtClean="0">
                <a:solidFill>
                  <a:schemeClr val="tx1"/>
                </a:solidFill>
              </a:rPr>
            </a:br>
            <a:r>
              <a:rPr b="1" dirty="0" err="1" smtClean="0">
                <a:solidFill>
                  <a:schemeClr val="tx1"/>
                </a:solidFill>
              </a:rPr>
              <a:t>достигнутые</a:t>
            </a:r>
            <a:r>
              <a:rPr b="1" dirty="0" smtClean="0">
                <a:solidFill>
                  <a:schemeClr val="tx1"/>
                </a:solidFill>
              </a:rPr>
              <a:t> в </a:t>
            </a:r>
            <a:r>
              <a:rPr b="1" dirty="0" err="1" smtClean="0">
                <a:solidFill>
                  <a:schemeClr val="tx1"/>
                </a:solidFill>
              </a:rPr>
              <a:t>рамках</a:t>
            </a:r>
            <a:r>
              <a:rPr b="1" dirty="0" smtClean="0">
                <a:solidFill>
                  <a:schemeClr val="tx1"/>
                </a:solidFill>
              </a:rPr>
              <a:t> </a:t>
            </a:r>
            <a:r>
              <a:rPr b="1" dirty="0" err="1" smtClean="0">
                <a:solidFill>
                  <a:schemeClr val="tx1"/>
                </a:solidFill>
              </a:rPr>
              <a:t>проекта</a:t>
            </a:r>
            <a:endParaRPr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3635375" y="3573463"/>
            <a:ext cx="12239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i="1">
                <a:solidFill>
                  <a:srgbClr val="FF0000"/>
                </a:solidFill>
              </a:rPr>
              <a:t>фото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0825" y="1306513"/>
          <a:ext cx="8609041" cy="4532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490"/>
                <a:gridCol w="3655539"/>
                <a:gridCol w="4344012"/>
              </a:tblGrid>
              <a:tr h="88128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п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п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Принципы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бережливого производства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Действия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675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Стандартизация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алгоритма процесса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внесения данных в 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портфолио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обучающихся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(пошаговое описание действий и методы выполнения работ)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436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Совершенствование</a:t>
                      </a:r>
                      <a:endParaRPr lang="ru-RU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Ведение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электронного </a:t>
                      </a:r>
                      <a:r>
                        <a:rPr lang="ru-RU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портфолио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станет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постоянным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(сохранение достижений и постоянный поиск улучшений)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388044" y="188913"/>
            <a:ext cx="5982150" cy="1077218"/>
          </a:xfrm>
        </p:spPr>
        <p:txBody>
          <a:bodyPr/>
          <a:lstStyle/>
          <a:p>
            <a:pPr>
              <a:defRPr/>
            </a:pPr>
            <a:r>
              <a:rPr dirty="0" err="1" smtClean="0">
                <a:solidFill>
                  <a:schemeClr val="tx1"/>
                </a:solidFill>
              </a:rPr>
              <a:t>Результаты</a:t>
            </a:r>
            <a:r>
              <a:rPr dirty="0" smtClean="0">
                <a:solidFill>
                  <a:schemeClr val="tx1"/>
                </a:solidFill>
              </a:rPr>
              <a:t> и </a:t>
            </a:r>
            <a:r>
              <a:rPr dirty="0" err="1" smtClean="0">
                <a:solidFill>
                  <a:schemeClr val="tx1"/>
                </a:solidFill>
              </a:rPr>
              <a:t>эффекты</a:t>
            </a:r>
            <a:r>
              <a:rPr dirty="0" smtClean="0">
                <a:solidFill>
                  <a:schemeClr val="tx1"/>
                </a:solidFill>
              </a:rPr>
              <a:t>, </a:t>
            </a:r>
            <a:br>
              <a:rPr dirty="0" smtClean="0">
                <a:solidFill>
                  <a:schemeClr val="tx1"/>
                </a:solidFill>
              </a:rPr>
            </a:br>
            <a:r>
              <a:rPr dirty="0" err="1" smtClean="0">
                <a:solidFill>
                  <a:schemeClr val="tx1"/>
                </a:solidFill>
              </a:rPr>
              <a:t>достигнутые</a:t>
            </a:r>
            <a:r>
              <a:rPr dirty="0" smtClean="0">
                <a:solidFill>
                  <a:schemeClr val="tx1"/>
                </a:solidFill>
              </a:rPr>
              <a:t> в </a:t>
            </a:r>
            <a:r>
              <a:rPr dirty="0" err="1" smtClean="0">
                <a:solidFill>
                  <a:schemeClr val="tx1"/>
                </a:solidFill>
              </a:rPr>
              <a:t>рамках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проекта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900113" y="1557338"/>
          <a:ext cx="7802562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1887"/>
                <a:gridCol w="1928826"/>
                <a:gridCol w="220184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Наименование риска проекта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Последствия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Предпринятые действия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Низкая активность педагогов при проведения анкетирования с использованием информационной системы ЭШ-2.0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Не наступил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b="0" dirty="0" smtClean="0">
                          <a:latin typeface="+mn-lt"/>
                          <a:cs typeface="Times New Roman" pitchFamily="18" charset="0"/>
                        </a:rPr>
                        <a:t>Отсутствие интернета </a:t>
                      </a:r>
                      <a:r>
                        <a:rPr lang="ru-RU" altLang="ru-RU" sz="1800" b="0" baseline="0" dirty="0" smtClean="0">
                          <a:latin typeface="+mn-lt"/>
                          <a:cs typeface="Times New Roman" pitchFamily="18" charset="0"/>
                        </a:rPr>
                        <a:t>у родителей</a:t>
                      </a:r>
                      <a:endParaRPr lang="ru-RU" altLang="ru-RU" sz="1800" b="0" dirty="0" smtClean="0">
                        <a:latin typeface="+mn-lt"/>
                        <a:cs typeface="Times New Roman" pitchFamily="18" charset="0"/>
                      </a:endParaRPr>
                    </a:p>
                    <a:p>
                      <a:pPr algn="just"/>
                      <a:endParaRPr lang="ru-RU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Не наступил </a:t>
                      </a:r>
                      <a:endParaRPr lang="ru-RU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01900" y="333375"/>
            <a:ext cx="5280025" cy="584200"/>
          </a:xfrm>
        </p:spPr>
        <p:txBody>
          <a:bodyPr/>
          <a:lstStyle/>
          <a:p>
            <a:pPr>
              <a:defRPr/>
            </a:pPr>
            <a:r>
              <a:rPr b="1" dirty="0" err="1" smtClean="0">
                <a:solidFill>
                  <a:schemeClr val="tx1"/>
                </a:solidFill>
              </a:rPr>
              <a:t>Отчет</a:t>
            </a:r>
            <a:r>
              <a:rPr b="1" dirty="0" smtClean="0">
                <a:solidFill>
                  <a:schemeClr val="tx1"/>
                </a:solidFill>
              </a:rPr>
              <a:t> </a:t>
            </a:r>
            <a:r>
              <a:rPr b="1" dirty="0" err="1" smtClean="0">
                <a:solidFill>
                  <a:schemeClr val="tx1"/>
                </a:solidFill>
              </a:rPr>
              <a:t>по</a:t>
            </a:r>
            <a:r>
              <a:rPr b="1" dirty="0" smtClean="0">
                <a:solidFill>
                  <a:schemeClr val="tx1"/>
                </a:solidFill>
              </a:rPr>
              <a:t> </a:t>
            </a:r>
            <a:r>
              <a:rPr b="1" dirty="0" err="1" smtClean="0">
                <a:solidFill>
                  <a:schemeClr val="tx1"/>
                </a:solidFill>
              </a:rPr>
              <a:t>рискам</a:t>
            </a:r>
            <a:r>
              <a:rPr b="1" dirty="0" smtClean="0">
                <a:solidFill>
                  <a:schemeClr val="tx1"/>
                </a:solidFill>
              </a:rPr>
              <a:t> </a:t>
            </a:r>
            <a:r>
              <a:rPr b="1" dirty="0" err="1" smtClean="0">
                <a:solidFill>
                  <a:schemeClr val="tx1"/>
                </a:solidFill>
              </a:rPr>
              <a:t>проекта</a:t>
            </a:r>
            <a:endParaRPr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2259" y="0"/>
            <a:ext cx="5176545" cy="1077218"/>
          </a:xfrm>
        </p:spPr>
        <p:txBody>
          <a:bodyPr/>
          <a:lstStyle/>
          <a:p>
            <a:pPr>
              <a:defRPr/>
            </a:pPr>
            <a:r>
              <a:rPr dirty="0" err="1" smtClean="0">
                <a:solidFill>
                  <a:schemeClr val="tx1"/>
                </a:solidFill>
              </a:rPr>
              <a:t>Отчет</a:t>
            </a:r>
            <a:r>
              <a:rPr dirty="0" smtClean="0">
                <a:solidFill>
                  <a:schemeClr val="tx1"/>
                </a:solidFill>
              </a:rPr>
              <a:t> о </a:t>
            </a:r>
            <a:r>
              <a:rPr dirty="0" err="1" smtClean="0">
                <a:solidFill>
                  <a:schemeClr val="tx1"/>
                </a:solidFill>
              </a:rPr>
              <a:t>достижении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цели</a:t>
            </a:r>
            <a:r>
              <a:rPr dirty="0" smtClean="0">
                <a:solidFill>
                  <a:schemeClr val="tx1"/>
                </a:solidFill>
              </a:rPr>
              <a:t> </a:t>
            </a:r>
            <a:br>
              <a:rPr dirty="0" smtClean="0">
                <a:solidFill>
                  <a:schemeClr val="tx1"/>
                </a:solidFill>
              </a:rPr>
            </a:br>
            <a:r>
              <a:rPr dirty="0" smtClean="0">
                <a:solidFill>
                  <a:schemeClr val="tx1"/>
                </a:solidFill>
              </a:rPr>
              <a:t>и </a:t>
            </a:r>
            <a:r>
              <a:rPr dirty="0" err="1" smtClean="0">
                <a:solidFill>
                  <a:schemeClr val="tx1"/>
                </a:solidFill>
              </a:rPr>
              <a:t>результата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проекта</a:t>
            </a:r>
            <a:endParaRPr dirty="0">
              <a:solidFill>
                <a:schemeClr val="tx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75" y="1357313"/>
          <a:ext cx="8786874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685804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Пользователи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 результата проекта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Педагогические работники,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обучающиеся, родители.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Курирующий орган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Комитет образования и науки администрации г. Новокузнецка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Руководитель проекта</a:t>
                      </a:r>
                      <a:r>
                        <a:rPr lang="en-US" b="1" dirty="0" smtClean="0"/>
                        <a:t>:</a:t>
                      </a:r>
                      <a:endParaRPr lang="ru-RU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ru-RU" baseline="0" dirty="0" err="1" smtClean="0"/>
                        <a:t>Чаузова</a:t>
                      </a:r>
                      <a:r>
                        <a:rPr lang="ru-RU" baseline="0" dirty="0" smtClean="0"/>
                        <a:t> Лилия </a:t>
                      </a:r>
                      <a:r>
                        <a:rPr lang="ru-RU" baseline="0" dirty="0" err="1" smtClean="0"/>
                        <a:t>Раисовна</a:t>
                      </a:r>
                      <a:r>
                        <a:rPr lang="ru-RU" baseline="0" dirty="0" smtClean="0"/>
                        <a:t>, директор МКОУ «Специальная школа № 30»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Статус реализации проекта</a:t>
                      </a:r>
                      <a:r>
                        <a:rPr lang="en-US" b="1" dirty="0" smtClean="0"/>
                        <a:t>:</a:t>
                      </a:r>
                      <a:endParaRPr lang="ru-RU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ru-RU" baseline="0" dirty="0" smtClean="0"/>
                        <a:t>Проект реализован успешно без отклонений.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88" y="357188"/>
            <a:ext cx="4213225" cy="584200"/>
          </a:xfrm>
        </p:spPr>
        <p:txBody>
          <a:bodyPr/>
          <a:lstStyle/>
          <a:p>
            <a:pPr>
              <a:defRPr/>
            </a:pPr>
            <a:r>
              <a:rPr dirty="0" err="1" smtClean="0">
                <a:solidFill>
                  <a:schemeClr val="tx1"/>
                </a:solidFill>
              </a:rPr>
              <a:t>Паспорт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лин-проекта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 cstate="print"/>
          <a:srcRect l="25811" t="18659" r="15621" b="12840"/>
          <a:stretch>
            <a:fillRect/>
          </a:stretch>
        </p:blipFill>
        <p:spPr bwMode="auto">
          <a:xfrm>
            <a:off x="395536" y="1124744"/>
            <a:ext cx="8537268" cy="56166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9168" y="188913"/>
            <a:ext cx="3482428" cy="584775"/>
          </a:xfrm>
        </p:spPr>
        <p:txBody>
          <a:bodyPr/>
          <a:lstStyle/>
          <a:p>
            <a:pPr>
              <a:defRPr/>
            </a:pPr>
            <a:r>
              <a:rPr dirty="0" err="1" smtClean="0">
                <a:solidFill>
                  <a:schemeClr val="tx1"/>
                </a:solidFill>
              </a:rPr>
              <a:t>Заказчик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проекта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614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789040"/>
            <a:ext cx="5524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5157192"/>
            <a:ext cx="5524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Прямоугольник 9"/>
          <p:cNvSpPr>
            <a:spLocks noChangeArrowheads="1"/>
          </p:cNvSpPr>
          <p:nvPr/>
        </p:nvSpPr>
        <p:spPr bwMode="auto">
          <a:xfrm>
            <a:off x="1115616" y="3789040"/>
            <a:ext cx="4597102" cy="587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400" b="1" dirty="0" err="1" smtClean="0">
                <a:solidFill>
                  <a:srgbClr val="002060"/>
                </a:solidFill>
              </a:rPr>
              <a:t>Бортникова</a:t>
            </a:r>
            <a:r>
              <a:rPr lang="ru-RU" sz="1400" b="1" dirty="0" smtClean="0">
                <a:solidFill>
                  <a:srgbClr val="002060"/>
                </a:solidFill>
              </a:rPr>
              <a:t> Наталия Анатольевна – заместитель  директора по УВР– </a:t>
            </a:r>
            <a:r>
              <a:rPr lang="ru-RU" sz="1400" b="1" dirty="0">
                <a:solidFill>
                  <a:srgbClr val="002060"/>
                </a:solidFill>
              </a:rPr>
              <a:t>руководитель проекта</a:t>
            </a:r>
            <a:endParaRPr lang="ru-RU" sz="1400" b="1" dirty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151" name="Прямоугольник 15"/>
          <p:cNvSpPr>
            <a:spLocks noChangeArrowheads="1"/>
          </p:cNvSpPr>
          <p:nvPr/>
        </p:nvSpPr>
        <p:spPr bwMode="auto">
          <a:xfrm>
            <a:off x="1043608" y="5157192"/>
            <a:ext cx="360045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ru-RU" sz="1400" b="1" dirty="0" err="1">
                <a:solidFill>
                  <a:srgbClr val="002060"/>
                </a:solidFill>
              </a:rPr>
              <a:t>Манская</a:t>
            </a:r>
            <a:r>
              <a:rPr lang="ru-RU" sz="1400" b="1" dirty="0">
                <a:solidFill>
                  <a:srgbClr val="002060"/>
                </a:solidFill>
              </a:rPr>
              <a:t> Светлана Аркадьевна – заместитель директора по УВР</a:t>
            </a:r>
            <a:endParaRPr lang="ru-RU" sz="1400" b="1" dirty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152" name="Прямоугольник 18"/>
          <p:cNvSpPr>
            <a:spLocks noChangeArrowheads="1"/>
          </p:cNvSpPr>
          <p:nvPr/>
        </p:nvSpPr>
        <p:spPr bwMode="auto">
          <a:xfrm>
            <a:off x="5148064" y="5085184"/>
            <a:ext cx="3744788" cy="83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400" b="1" dirty="0" err="1" smtClean="0">
                <a:solidFill>
                  <a:srgbClr val="002060"/>
                </a:solidFill>
              </a:rPr>
              <a:t>Манская</a:t>
            </a:r>
            <a:r>
              <a:rPr lang="ru-RU" sz="1400" b="1" dirty="0" smtClean="0">
                <a:solidFill>
                  <a:srgbClr val="002060"/>
                </a:solidFill>
              </a:rPr>
              <a:t> Наталья Николаевна– учитель начальных классов, руководитель ШМО</a:t>
            </a:r>
            <a:endParaRPr lang="ru-RU" sz="1400" b="1" dirty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157192"/>
            <a:ext cx="5524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2627784" y="2924944"/>
            <a:ext cx="3468687" cy="584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Futura PT Medium" pitchFamily="34" charset="-52"/>
                <a:ea typeface="+mn-ea"/>
                <a:cs typeface="+mn-cs"/>
              </a:rPr>
              <a:t>Команда проекта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Futura PT Medium" pitchFamily="34" charset="-52"/>
              <a:ea typeface="+mn-ea"/>
              <a:cs typeface="+mn-cs"/>
            </a:endParaRPr>
          </a:p>
        </p:txBody>
      </p:sp>
      <p:sp>
        <p:nvSpPr>
          <p:cNvPr id="13" name="Прямоугольник 9"/>
          <p:cNvSpPr>
            <a:spLocks noChangeArrowheads="1"/>
          </p:cNvSpPr>
          <p:nvPr/>
        </p:nvSpPr>
        <p:spPr bwMode="auto">
          <a:xfrm>
            <a:off x="1259632" y="1556792"/>
            <a:ext cx="4597102" cy="587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400" b="1" dirty="0" err="1" smtClean="0">
                <a:solidFill>
                  <a:srgbClr val="002060"/>
                </a:solidFill>
              </a:rPr>
              <a:t>Чаузова</a:t>
            </a:r>
            <a:r>
              <a:rPr lang="ru-RU" sz="1400" b="1" dirty="0" smtClean="0">
                <a:solidFill>
                  <a:srgbClr val="002060"/>
                </a:solidFill>
              </a:rPr>
              <a:t> Лилия </a:t>
            </a:r>
            <a:r>
              <a:rPr lang="ru-RU" sz="1400" b="1" dirty="0" err="1" smtClean="0">
                <a:solidFill>
                  <a:srgbClr val="002060"/>
                </a:solidFill>
              </a:rPr>
              <a:t>Раисовна</a:t>
            </a:r>
            <a:r>
              <a:rPr lang="ru-RU" sz="1400" b="1" dirty="0" smtClean="0">
                <a:solidFill>
                  <a:srgbClr val="002060"/>
                </a:solidFill>
              </a:rPr>
              <a:t> – директор МКОУ «Специальная школа № 30»</a:t>
            </a:r>
            <a:endParaRPr lang="ru-RU" sz="1400" b="1" dirty="0">
              <a:solidFill>
                <a:srgbClr val="002060"/>
              </a:solidFill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5524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95536" y="1340768"/>
          <a:ext cx="8235130" cy="4835574"/>
        </p:xfrm>
        <a:graphic>
          <a:graphicData uri="http://schemas.openxmlformats.org/drawingml/2006/table">
            <a:tbl>
              <a:tblPr/>
              <a:tblGrid>
                <a:gridCol w="2744485"/>
                <a:gridCol w="2746160"/>
                <a:gridCol w="274448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цели, ед.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540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Текущий показатель</a:t>
                      </a:r>
                    </a:p>
                  </a:txBody>
                  <a:tcPr marL="65405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Целевой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marL="65405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Сокращение времени на копирование документов для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портфолио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40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10-20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мин.</a:t>
                      </a:r>
                    </a:p>
                  </a:txBody>
                  <a:tcPr marL="65405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0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мин.</a:t>
                      </a:r>
                    </a:p>
                  </a:txBody>
                  <a:tcPr marL="65405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668838">
                <a:tc rowSpan="3">
                  <a:txBody>
                    <a:bodyPr/>
                    <a:lstStyle/>
                    <a:p>
                      <a:pPr algn="just"/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Сокращение расходов на бумагу, папки, 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мультифоры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405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1-5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листов бумаги</a:t>
                      </a:r>
                    </a:p>
                  </a:txBody>
                  <a:tcPr marL="65405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0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листов</a:t>
                      </a:r>
                    </a:p>
                  </a:txBody>
                  <a:tcPr marL="65405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631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1-5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мультифор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405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0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мультифор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405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4376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 папка</a:t>
                      </a:r>
                    </a:p>
                  </a:txBody>
                  <a:tcPr marL="65405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0 папок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405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1857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Сокращение времени на внесение данных в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портфолио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405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10 - 30 мин.</a:t>
                      </a:r>
                    </a:p>
                  </a:txBody>
                  <a:tcPr marL="65405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5 - 10 мин.</a:t>
                      </a:r>
                    </a:p>
                  </a:txBody>
                  <a:tcPr marL="65405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823874" y="357188"/>
            <a:ext cx="5851859" cy="584775"/>
          </a:xfrm>
        </p:spPr>
        <p:txBody>
          <a:bodyPr/>
          <a:lstStyle/>
          <a:p>
            <a:pPr>
              <a:defRPr/>
            </a:pPr>
            <a:r>
              <a:rPr dirty="0" err="1" smtClean="0">
                <a:solidFill>
                  <a:schemeClr val="tx1"/>
                </a:solidFill>
              </a:rPr>
              <a:t>Цели</a:t>
            </a:r>
            <a:r>
              <a:rPr dirty="0" smtClean="0">
                <a:solidFill>
                  <a:schemeClr val="tx1"/>
                </a:solidFill>
              </a:rPr>
              <a:t> и </a:t>
            </a:r>
            <a:r>
              <a:rPr dirty="0" err="1" smtClean="0">
                <a:solidFill>
                  <a:schemeClr val="tx1"/>
                </a:solidFill>
              </a:rPr>
              <a:t>эффекты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лин-проекта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2"/>
          <p:cNvSpPr>
            <a:spLocks noGrp="1"/>
          </p:cNvSpPr>
          <p:nvPr>
            <p:ph idx="1"/>
          </p:nvPr>
        </p:nvSpPr>
        <p:spPr bwMode="auto">
          <a:xfrm>
            <a:off x="285750" y="1557338"/>
            <a:ext cx="8416925" cy="6223242"/>
          </a:xfrm>
          <a:noFill/>
          <a:ln>
            <a:miter lim="800000"/>
            <a:headEnd/>
            <a:tailEnd/>
          </a:ln>
        </p:spPr>
        <p:txBody>
          <a:bodyPr vert="horz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b="1" u="sng" dirty="0" err="1">
                <a:solidFill>
                  <a:schemeClr val="tx1"/>
                </a:solidFill>
                <a:latin typeface="Futura PT Book"/>
              </a:rPr>
              <a:t>Процесс</a:t>
            </a:r>
            <a:r>
              <a:rPr b="1" u="sng" dirty="0">
                <a:solidFill>
                  <a:schemeClr val="tx1"/>
                </a:solidFill>
                <a:latin typeface="Futura PT Book"/>
              </a:rPr>
              <a:t>: </a:t>
            </a:r>
            <a:r>
              <a:rPr lang="ru-RU" u="sng" dirty="0">
                <a:solidFill>
                  <a:schemeClr val="tx1"/>
                </a:solidFill>
              </a:rPr>
              <a:t>внесение данных в портфолио обучающихся 3-х </a:t>
            </a:r>
            <a:r>
              <a:rPr lang="ru-RU" u="sng" dirty="0" smtClean="0">
                <a:solidFill>
                  <a:schemeClr val="tx1"/>
                </a:solidFill>
              </a:rPr>
              <a:t>классов.</a:t>
            </a:r>
            <a:endParaRPr dirty="0">
              <a:solidFill>
                <a:schemeClr val="tx1"/>
              </a:solidFill>
              <a:latin typeface="Futura PT Book"/>
            </a:endParaRPr>
          </a:p>
          <a:p>
            <a:pPr algn="just"/>
            <a:r>
              <a:rPr b="1" u="sng" dirty="0" err="1">
                <a:solidFill>
                  <a:schemeClr val="tx1"/>
                </a:solidFill>
                <a:latin typeface="Futura PT Book"/>
              </a:rPr>
              <a:t>Границы</a:t>
            </a:r>
            <a:r>
              <a:rPr b="1" u="sng" dirty="0">
                <a:solidFill>
                  <a:schemeClr val="tx1"/>
                </a:solidFill>
                <a:latin typeface="Futura PT Book"/>
              </a:rPr>
              <a:t> </a:t>
            </a:r>
            <a:r>
              <a:rPr b="1" u="sng" dirty="0" err="1">
                <a:solidFill>
                  <a:schemeClr val="tx1"/>
                </a:solidFill>
                <a:latin typeface="Futura PT Book"/>
              </a:rPr>
              <a:t>процесса</a:t>
            </a:r>
            <a:r>
              <a:rPr b="1" u="sng" dirty="0">
                <a:solidFill>
                  <a:schemeClr val="tx1"/>
                </a:solidFill>
                <a:latin typeface="Futura PT Book"/>
              </a:rPr>
              <a:t>: </a:t>
            </a:r>
            <a:r>
              <a:rPr lang="ru-RU" u="sng" dirty="0">
                <a:solidFill>
                  <a:schemeClr val="tx1"/>
                </a:solidFill>
              </a:rPr>
              <a:t>от получения документа обучающимся до внесения  данных в </a:t>
            </a:r>
            <a:r>
              <a:rPr lang="ru-RU" u="sng" dirty="0" err="1" smtClean="0">
                <a:solidFill>
                  <a:schemeClr val="tx1"/>
                </a:solidFill>
              </a:rPr>
              <a:t>портфолио</a:t>
            </a:r>
            <a:r>
              <a:rPr u="sng" dirty="0" smtClean="0">
                <a:solidFill>
                  <a:schemeClr val="tx1"/>
                </a:solidFill>
                <a:latin typeface="Futura PT Book"/>
              </a:rPr>
              <a:t>.</a:t>
            </a:r>
            <a:endParaRPr u="sng" dirty="0">
              <a:solidFill>
                <a:schemeClr val="tx1"/>
              </a:solidFill>
              <a:latin typeface="Futura PT Book"/>
            </a:endParaRPr>
          </a:p>
          <a:p>
            <a:pPr>
              <a:buFontTx/>
              <a:buNone/>
            </a:pPr>
            <a:r>
              <a:rPr b="1" dirty="0" err="1">
                <a:solidFill>
                  <a:schemeClr val="tx1"/>
                </a:solidFill>
                <a:latin typeface="Futura PT Book"/>
              </a:rPr>
              <a:t>Обоснование</a:t>
            </a:r>
            <a:r>
              <a:rPr b="1" dirty="0">
                <a:solidFill>
                  <a:schemeClr val="tx1"/>
                </a:solidFill>
                <a:latin typeface="Futura PT Book"/>
              </a:rPr>
              <a:t>:</a:t>
            </a:r>
            <a:endParaRPr dirty="0">
              <a:solidFill>
                <a:schemeClr val="tx1"/>
              </a:solidFill>
              <a:latin typeface="Futura PT Book"/>
            </a:endParaRPr>
          </a:p>
          <a:p>
            <a:pPr marL="457200" indent="-457200">
              <a:buAutoNum type="arabicPeriod"/>
            </a:pPr>
            <a:r>
              <a:rPr lang="ru-RU" u="sng" dirty="0" smtClean="0">
                <a:solidFill>
                  <a:schemeClr val="tx1"/>
                </a:solidFill>
              </a:rPr>
              <a:t>Затраты </a:t>
            </a:r>
            <a:r>
              <a:rPr lang="ru-RU" u="sng" dirty="0">
                <a:solidFill>
                  <a:schemeClr val="tx1"/>
                </a:solidFill>
              </a:rPr>
              <a:t>на расходные материалы для бумажного портфолио (бумага, папки, мультифоры, заправка принтера</a:t>
            </a:r>
            <a:r>
              <a:rPr lang="ru-RU" u="sng" dirty="0" smtClean="0">
                <a:solidFill>
                  <a:schemeClr val="tx1"/>
                </a:solidFill>
              </a:rPr>
              <a:t>).</a:t>
            </a:r>
          </a:p>
          <a:p>
            <a:pPr marL="457200" indent="-457200">
              <a:buAutoNum type="arabicPeriod"/>
            </a:pPr>
            <a:r>
              <a:rPr lang="ru-RU" u="sng" dirty="0" smtClean="0">
                <a:solidFill>
                  <a:schemeClr val="tx1"/>
                </a:solidFill>
              </a:rPr>
              <a:t>Затраты </a:t>
            </a:r>
            <a:r>
              <a:rPr lang="ru-RU" u="sng" dirty="0">
                <a:solidFill>
                  <a:schemeClr val="tx1"/>
                </a:solidFill>
              </a:rPr>
              <a:t>времени при копировании документов для </a:t>
            </a:r>
            <a:r>
              <a:rPr lang="ru-RU" u="sng" dirty="0" err="1">
                <a:solidFill>
                  <a:schemeClr val="tx1"/>
                </a:solidFill>
              </a:rPr>
              <a:t>портфолио</a:t>
            </a:r>
            <a:r>
              <a:rPr lang="ru-RU" u="sng" dirty="0" smtClean="0">
                <a:solidFill>
                  <a:schemeClr val="tx1"/>
                </a:solidFill>
              </a:rPr>
              <a:t>.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endParaRPr lang="ru-RU" u="sng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r>
              <a:rPr lang="ru-RU" u="sng" dirty="0" smtClean="0">
                <a:solidFill>
                  <a:schemeClr val="tx1"/>
                </a:solidFill>
              </a:rPr>
              <a:t>Потеря </a:t>
            </a:r>
            <a:r>
              <a:rPr lang="ru-RU" u="sng" dirty="0">
                <a:solidFill>
                  <a:schemeClr val="tx1"/>
                </a:solidFill>
              </a:rPr>
              <a:t>времени при раскладывании документов в процессе внесения данных в портфолио.</a:t>
            </a:r>
            <a:endParaRPr lang="ru-RU" u="sng" dirty="0" smtClean="0">
              <a:solidFill>
                <a:schemeClr val="tx1"/>
              </a:solidFill>
            </a:endParaRPr>
          </a:p>
          <a:p>
            <a:pPr marL="457200" indent="-457200">
              <a:buNone/>
            </a:pPr>
            <a:endParaRPr lang="ru-RU" u="sng" dirty="0" smtClean="0">
              <a:solidFill>
                <a:schemeClr val="tx1"/>
              </a:solidFill>
            </a:endParaRPr>
          </a:p>
          <a:p>
            <a:pPr>
              <a:buNone/>
            </a:pPr>
            <a:endParaRPr dirty="0">
              <a:latin typeface="Futura PT Book"/>
            </a:endParaRPr>
          </a:p>
          <a:p>
            <a:endParaRPr dirty="0">
              <a:latin typeface="Futura PT Book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823874" y="357188"/>
            <a:ext cx="5851859" cy="584775"/>
          </a:xfrm>
        </p:spPr>
        <p:txBody>
          <a:bodyPr/>
          <a:lstStyle/>
          <a:p>
            <a:pPr>
              <a:defRPr/>
            </a:pPr>
            <a:r>
              <a:rPr dirty="0" err="1" smtClean="0">
                <a:solidFill>
                  <a:schemeClr val="tx1"/>
                </a:solidFill>
              </a:rPr>
              <a:t>Цели</a:t>
            </a:r>
            <a:r>
              <a:rPr dirty="0" smtClean="0">
                <a:solidFill>
                  <a:schemeClr val="tx1"/>
                </a:solidFill>
              </a:rPr>
              <a:t> и </a:t>
            </a:r>
            <a:r>
              <a:rPr dirty="0" err="1" smtClean="0">
                <a:solidFill>
                  <a:schemeClr val="tx1"/>
                </a:solidFill>
              </a:rPr>
              <a:t>эффекты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лин-проекта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idx="1"/>
          </p:nvPr>
        </p:nvSpPr>
        <p:spPr bwMode="auto">
          <a:xfrm>
            <a:off x="142875" y="1143000"/>
            <a:ext cx="8715375" cy="5078313"/>
          </a:xfrm>
          <a:noFill/>
          <a:ln>
            <a:miter lim="800000"/>
            <a:headEnd/>
            <a:tailEnd/>
          </a:ln>
        </p:spPr>
        <p:txBody>
          <a:bodyPr vert="horz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sz="1800" dirty="0">
              <a:latin typeface="Futura PT Book"/>
            </a:endParaRPr>
          </a:p>
          <a:p>
            <a:pPr>
              <a:buNone/>
            </a:pPr>
            <a:r>
              <a:rPr lang="ru-RU" sz="1800" dirty="0">
                <a:solidFill>
                  <a:schemeClr val="tx1"/>
                </a:solidFill>
              </a:rPr>
              <a:t>1. Согласование паспорта лин-проекта  – </a:t>
            </a:r>
            <a:r>
              <a:rPr lang="ru-RU" sz="1800" u="sng" dirty="0">
                <a:solidFill>
                  <a:schemeClr val="tx1"/>
                </a:solidFill>
              </a:rPr>
              <a:t>«24» ноября  2021 г</a:t>
            </a:r>
            <a:endParaRPr lang="ru-RU" sz="18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1800" dirty="0">
                <a:solidFill>
                  <a:schemeClr val="tx1"/>
                </a:solidFill>
              </a:rPr>
              <a:t>2. Картирование текущего состояния (с </a:t>
            </a:r>
            <a:r>
              <a:rPr lang="ru-RU" sz="1800" u="sng" dirty="0">
                <a:solidFill>
                  <a:schemeClr val="tx1"/>
                </a:solidFill>
              </a:rPr>
              <a:t>«01» декабря  2021 г</a:t>
            </a:r>
            <a:r>
              <a:rPr lang="ru-RU" sz="1800" dirty="0">
                <a:solidFill>
                  <a:schemeClr val="tx1"/>
                </a:solidFill>
              </a:rPr>
              <a:t>.  по </a:t>
            </a:r>
            <a:r>
              <a:rPr lang="ru-RU" sz="1800" u="sng" dirty="0">
                <a:solidFill>
                  <a:schemeClr val="tx1"/>
                </a:solidFill>
              </a:rPr>
              <a:t>«31» декабря  2021 г</a:t>
            </a:r>
            <a:r>
              <a:rPr lang="ru-RU" sz="1800" dirty="0">
                <a:solidFill>
                  <a:schemeClr val="tx1"/>
                </a:solidFill>
              </a:rPr>
              <a:t>.)</a:t>
            </a:r>
          </a:p>
          <a:p>
            <a:pPr>
              <a:buNone/>
            </a:pPr>
            <a:r>
              <a:rPr lang="ru-RU" sz="1800" dirty="0">
                <a:solidFill>
                  <a:schemeClr val="tx1"/>
                </a:solidFill>
              </a:rPr>
              <a:t>3. Анализ проблем и потерь (с </a:t>
            </a:r>
            <a:r>
              <a:rPr lang="ru-RU" sz="1800" u="sng" dirty="0">
                <a:solidFill>
                  <a:schemeClr val="tx1"/>
                </a:solidFill>
              </a:rPr>
              <a:t>«10» января  2022 г</a:t>
            </a:r>
            <a:r>
              <a:rPr lang="ru-RU" sz="1800" dirty="0">
                <a:solidFill>
                  <a:schemeClr val="tx1"/>
                </a:solidFill>
              </a:rPr>
              <a:t>.  по </a:t>
            </a:r>
            <a:r>
              <a:rPr lang="ru-RU" sz="1800" u="sng" dirty="0">
                <a:solidFill>
                  <a:schemeClr val="tx1"/>
                </a:solidFill>
              </a:rPr>
              <a:t>«16» января  2022 г.)</a:t>
            </a:r>
            <a:endParaRPr lang="ru-RU" sz="18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1800" dirty="0">
                <a:solidFill>
                  <a:schemeClr val="tx1"/>
                </a:solidFill>
              </a:rPr>
              <a:t>4. Составление карты целевого состояния (с </a:t>
            </a:r>
            <a:r>
              <a:rPr lang="ru-RU" sz="1800" u="sng" dirty="0">
                <a:solidFill>
                  <a:schemeClr val="tx1"/>
                </a:solidFill>
              </a:rPr>
              <a:t>«17» января  2022 г</a:t>
            </a:r>
            <a:r>
              <a:rPr lang="ru-RU" sz="1800" dirty="0">
                <a:solidFill>
                  <a:schemeClr val="tx1"/>
                </a:solidFill>
              </a:rPr>
              <a:t>.  по «</a:t>
            </a:r>
            <a:r>
              <a:rPr lang="ru-RU" sz="1800" u="sng" dirty="0">
                <a:solidFill>
                  <a:schemeClr val="tx1"/>
                </a:solidFill>
              </a:rPr>
              <a:t>23» января  2022 </a:t>
            </a:r>
            <a:r>
              <a:rPr lang="ru-RU" sz="1800" dirty="0">
                <a:solidFill>
                  <a:schemeClr val="tx1"/>
                </a:solidFill>
              </a:rPr>
              <a:t>г.)</a:t>
            </a:r>
          </a:p>
          <a:p>
            <a:pPr>
              <a:buNone/>
            </a:pPr>
            <a:r>
              <a:rPr lang="ru-RU" sz="1800" dirty="0">
                <a:solidFill>
                  <a:schemeClr val="tx1"/>
                </a:solidFill>
              </a:rPr>
              <a:t>5. Разработка плана мероприятий (с </a:t>
            </a:r>
            <a:r>
              <a:rPr lang="ru-RU" sz="1800" u="sng" dirty="0">
                <a:solidFill>
                  <a:schemeClr val="tx1"/>
                </a:solidFill>
              </a:rPr>
              <a:t>«24» января  2022 г</a:t>
            </a:r>
            <a:r>
              <a:rPr lang="ru-RU" sz="1800" dirty="0">
                <a:solidFill>
                  <a:schemeClr val="tx1"/>
                </a:solidFill>
              </a:rPr>
              <a:t>.  по </a:t>
            </a:r>
            <a:r>
              <a:rPr lang="ru-RU" sz="1800" u="sng" dirty="0">
                <a:solidFill>
                  <a:schemeClr val="tx1"/>
                </a:solidFill>
              </a:rPr>
              <a:t>«13» февраля  2022 г</a:t>
            </a:r>
            <a:r>
              <a:rPr lang="ru-RU" sz="1800" dirty="0">
                <a:solidFill>
                  <a:schemeClr val="tx1"/>
                </a:solidFill>
              </a:rPr>
              <a:t> .)</a:t>
            </a:r>
          </a:p>
          <a:p>
            <a:pPr>
              <a:buNone/>
            </a:pPr>
            <a:r>
              <a:rPr lang="ru-RU" sz="1800" dirty="0">
                <a:solidFill>
                  <a:schemeClr val="tx1"/>
                </a:solidFill>
              </a:rPr>
              <a:t>6. Защита плана мероприятий (с </a:t>
            </a:r>
            <a:r>
              <a:rPr lang="ru-RU" sz="1800" u="sng" dirty="0">
                <a:solidFill>
                  <a:schemeClr val="tx1"/>
                </a:solidFill>
              </a:rPr>
              <a:t>«14» февраля 2022 г</a:t>
            </a:r>
            <a:r>
              <a:rPr lang="ru-RU" sz="1800" dirty="0">
                <a:solidFill>
                  <a:schemeClr val="tx1"/>
                </a:solidFill>
              </a:rPr>
              <a:t>.по </a:t>
            </a:r>
            <a:r>
              <a:rPr lang="ru-RU" sz="1800" u="sng" dirty="0">
                <a:solidFill>
                  <a:schemeClr val="tx1"/>
                </a:solidFill>
              </a:rPr>
              <a:t>«20» февраля  2022 г</a:t>
            </a:r>
            <a:r>
              <a:rPr lang="ru-RU" sz="1800" dirty="0">
                <a:solidFill>
                  <a:schemeClr val="tx1"/>
                </a:solidFill>
              </a:rPr>
              <a:t>.)</a:t>
            </a:r>
          </a:p>
          <a:p>
            <a:pPr>
              <a:buNone/>
            </a:pPr>
            <a:r>
              <a:rPr lang="ru-RU" sz="1800" dirty="0">
                <a:solidFill>
                  <a:schemeClr val="tx1"/>
                </a:solidFill>
              </a:rPr>
              <a:t>7. Внедрение улучшений (с </a:t>
            </a:r>
            <a:r>
              <a:rPr lang="ru-RU" sz="1800" u="sng" dirty="0">
                <a:solidFill>
                  <a:schemeClr val="tx1"/>
                </a:solidFill>
              </a:rPr>
              <a:t>«21» февраля  2022 г</a:t>
            </a:r>
            <a:r>
              <a:rPr lang="ru-RU" sz="1800" dirty="0">
                <a:solidFill>
                  <a:schemeClr val="tx1"/>
                </a:solidFill>
              </a:rPr>
              <a:t> по </a:t>
            </a:r>
            <a:r>
              <a:rPr lang="ru-RU" sz="1800" u="sng" dirty="0">
                <a:solidFill>
                  <a:schemeClr val="tx1"/>
                </a:solidFill>
              </a:rPr>
              <a:t>«20» марта 2022 г</a:t>
            </a:r>
            <a:r>
              <a:rPr lang="ru-RU" sz="1800" dirty="0">
                <a:solidFill>
                  <a:schemeClr val="tx1"/>
                </a:solidFill>
              </a:rPr>
              <a:t>.)</a:t>
            </a:r>
          </a:p>
          <a:p>
            <a:pPr>
              <a:buNone/>
            </a:pPr>
            <a:r>
              <a:rPr lang="ru-RU" sz="1800" dirty="0">
                <a:solidFill>
                  <a:schemeClr val="tx1"/>
                </a:solidFill>
              </a:rPr>
              <a:t>8. Мониторинг результатов (с </a:t>
            </a:r>
            <a:r>
              <a:rPr lang="ru-RU" sz="1800" u="sng" dirty="0">
                <a:solidFill>
                  <a:schemeClr val="tx1"/>
                </a:solidFill>
              </a:rPr>
              <a:t>«21» марта  2022 г</a:t>
            </a:r>
            <a:r>
              <a:rPr lang="ru-RU" sz="1800" dirty="0">
                <a:solidFill>
                  <a:schemeClr val="tx1"/>
                </a:solidFill>
              </a:rPr>
              <a:t>.  по </a:t>
            </a:r>
            <a:r>
              <a:rPr lang="ru-RU" sz="1800" u="sng" dirty="0">
                <a:solidFill>
                  <a:schemeClr val="tx1"/>
                </a:solidFill>
              </a:rPr>
              <a:t>«27» марта  2022 г.)</a:t>
            </a:r>
            <a:endParaRPr lang="ru-RU" sz="18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1800" dirty="0">
                <a:solidFill>
                  <a:schemeClr val="tx1"/>
                </a:solidFill>
              </a:rPr>
              <a:t>9. Закрытие лин-проекта (с </a:t>
            </a:r>
            <a:r>
              <a:rPr lang="ru-RU" sz="1800" u="sng" dirty="0">
                <a:solidFill>
                  <a:schemeClr val="tx1"/>
                </a:solidFill>
              </a:rPr>
              <a:t>«28» марта  2022г</a:t>
            </a:r>
            <a:r>
              <a:rPr lang="ru-RU" sz="1800" dirty="0">
                <a:solidFill>
                  <a:schemeClr val="tx1"/>
                </a:solidFill>
              </a:rPr>
              <a:t>. по </a:t>
            </a:r>
            <a:r>
              <a:rPr lang="ru-RU" sz="1800" u="sng" dirty="0">
                <a:solidFill>
                  <a:schemeClr val="tx1"/>
                </a:solidFill>
              </a:rPr>
              <a:t>«03» апреля  2022 г</a:t>
            </a:r>
            <a:r>
              <a:rPr lang="ru-RU" sz="1800" dirty="0">
                <a:solidFill>
                  <a:schemeClr val="tx1"/>
                </a:solidFill>
              </a:rPr>
              <a:t>.)</a:t>
            </a:r>
          </a:p>
          <a:p>
            <a:pPr>
              <a:buNone/>
            </a:pPr>
            <a:r>
              <a:rPr lang="ru-RU" sz="1800" dirty="0">
                <a:solidFill>
                  <a:schemeClr val="tx1"/>
                </a:solidFill>
              </a:rPr>
              <a:t>10. Мониторинг стабильности достигнутых результатов (с </a:t>
            </a:r>
            <a:r>
              <a:rPr lang="ru-RU" sz="1800" u="sng" dirty="0">
                <a:solidFill>
                  <a:schemeClr val="tx1"/>
                </a:solidFill>
              </a:rPr>
              <a:t>«04» апреля  2022 г.</a:t>
            </a:r>
            <a:r>
              <a:rPr lang="ru-RU" sz="1800" dirty="0">
                <a:solidFill>
                  <a:schemeClr val="tx1"/>
                </a:solidFill>
              </a:rPr>
              <a:t> по </a:t>
            </a:r>
            <a:r>
              <a:rPr lang="ru-RU" sz="1800" u="sng" dirty="0">
                <a:solidFill>
                  <a:schemeClr val="tx1"/>
                </a:solidFill>
              </a:rPr>
              <a:t>«10» апреля  2022 г</a:t>
            </a:r>
            <a:r>
              <a:rPr lang="ru-RU" sz="1800" dirty="0" smtClean="0">
                <a:solidFill>
                  <a:schemeClr val="tx1"/>
                </a:solidFill>
              </a:rPr>
              <a:t>.)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037311" cy="400110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Этапы и сроки реализации мероприятий </a:t>
            </a:r>
            <a:r>
              <a:rPr lang="ru-RU" sz="2000" b="1" dirty="0" err="1" smtClean="0">
                <a:solidFill>
                  <a:schemeClr val="tx1"/>
                </a:solidFill>
              </a:rPr>
              <a:t>лин-проекта</a:t>
            </a:r>
            <a:endParaRPr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4942" y="1285860"/>
            <a:ext cx="3384376" cy="5154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2427" y="332656"/>
            <a:ext cx="4139146" cy="584775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Пирамида проблем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81789" y="3815389"/>
            <a:ext cx="1800200" cy="1341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ятно 1 60"/>
          <p:cNvSpPr/>
          <p:nvPr/>
        </p:nvSpPr>
        <p:spPr>
          <a:xfrm>
            <a:off x="5572132" y="5000636"/>
            <a:ext cx="571504" cy="361949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3</a:t>
            </a:r>
          </a:p>
        </p:txBody>
      </p:sp>
      <p:sp>
        <p:nvSpPr>
          <p:cNvPr id="7" name="Пятно 1 60"/>
          <p:cNvSpPr/>
          <p:nvPr/>
        </p:nvSpPr>
        <p:spPr>
          <a:xfrm>
            <a:off x="6357950" y="5214950"/>
            <a:ext cx="428628" cy="361949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800" b="1" dirty="0" smtClean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ru-RU" sz="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" name="Пятно 1 60"/>
          <p:cNvSpPr/>
          <p:nvPr/>
        </p:nvSpPr>
        <p:spPr>
          <a:xfrm>
            <a:off x="5786446" y="5500702"/>
            <a:ext cx="461954" cy="32383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800" b="1" dirty="0" smtClean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ru-RU" sz="8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Прямоугольник 9"/>
          <p:cNvSpPr>
            <a:spLocks noChangeArrowheads="1"/>
          </p:cNvSpPr>
          <p:nvPr/>
        </p:nvSpPr>
        <p:spPr bwMode="auto">
          <a:xfrm>
            <a:off x="1500166" y="1571612"/>
            <a:ext cx="487203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buFont typeface="Arial" charset="0"/>
              <a:buNone/>
            </a:pPr>
            <a:r>
              <a:rPr lang="ru-RU" sz="1400" b="1" dirty="0" smtClean="0"/>
              <a:t>Затраты на расходные материалы для бумажного </a:t>
            </a:r>
            <a:r>
              <a:rPr lang="ru-RU" sz="1400" b="1" dirty="0" err="1" smtClean="0"/>
              <a:t>портфолио</a:t>
            </a:r>
            <a:r>
              <a:rPr lang="ru-RU" sz="1400" b="1" dirty="0" smtClean="0"/>
              <a:t> (бумага, папки, </a:t>
            </a:r>
            <a:r>
              <a:rPr lang="ru-RU" sz="1400" b="1" dirty="0" err="1" smtClean="0"/>
              <a:t>мультифоры</a:t>
            </a:r>
            <a:r>
              <a:rPr lang="ru-RU" sz="1400" b="1" dirty="0" smtClean="0"/>
              <a:t>, заправка принтера)</a:t>
            </a:r>
            <a:endParaRPr lang="ru-RU" alt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10"/>
          <p:cNvSpPr>
            <a:spLocks noChangeArrowheads="1"/>
          </p:cNvSpPr>
          <p:nvPr/>
        </p:nvSpPr>
        <p:spPr bwMode="auto">
          <a:xfrm>
            <a:off x="1571604" y="2357430"/>
            <a:ext cx="4044950" cy="493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>
              <a:lnSpc>
                <a:spcPct val="93000"/>
              </a:lnSpc>
              <a:spcBef>
                <a:spcPct val="20000"/>
              </a:spcBef>
              <a:buClr>
                <a:srgbClr val="000000"/>
              </a:buClr>
              <a:buFont typeface="Times New Roman" pitchFamily="18" charset="0"/>
              <a:buNone/>
            </a:pPr>
            <a:r>
              <a:rPr lang="ru-RU" sz="1400" b="1" dirty="0" smtClean="0"/>
              <a:t>Затраты времени при копировании документов для </a:t>
            </a:r>
            <a:r>
              <a:rPr lang="ru-RU" sz="1400" b="1" dirty="0" err="1" smtClean="0"/>
              <a:t>портфолио</a:t>
            </a:r>
            <a:endParaRPr lang="ru-RU" alt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619672" y="3140968"/>
            <a:ext cx="42545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buFont typeface="Arial" charset="0"/>
              <a:buNone/>
            </a:pPr>
            <a:r>
              <a:rPr lang="ru-RU" sz="1400" b="1" dirty="0" smtClean="0"/>
              <a:t>Потеря времени при раскладывании документов в процессе внесения данных в </a:t>
            </a:r>
            <a:r>
              <a:rPr lang="ru-RU" sz="1400" b="1" dirty="0" err="1" smtClean="0"/>
              <a:t>портфолио</a:t>
            </a:r>
            <a:endParaRPr lang="ru-RU" alt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ятно 1 60"/>
          <p:cNvSpPr/>
          <p:nvPr/>
        </p:nvSpPr>
        <p:spPr>
          <a:xfrm>
            <a:off x="928662" y="1428736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chemeClr val="bg1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13" name="Пятно 1 60"/>
          <p:cNvSpPr/>
          <p:nvPr/>
        </p:nvSpPr>
        <p:spPr>
          <a:xfrm>
            <a:off x="928662" y="2214554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1100" b="1" dirty="0" smtClean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ru-RU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Пятно 1 60"/>
          <p:cNvSpPr/>
          <p:nvPr/>
        </p:nvSpPr>
        <p:spPr>
          <a:xfrm>
            <a:off x="971600" y="3212976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1100" b="1" dirty="0" smtClean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ru-RU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 rot="20625209">
            <a:off x="6857800" y="2407517"/>
            <a:ext cx="152019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ru-RU" altLang="ru-RU" sz="1000" b="1" dirty="0" smtClean="0">
                <a:latin typeface="Times New Roman" pitchFamily="18" charset="0"/>
                <a:cs typeface="Times New Roman" pitchFamily="18" charset="0"/>
              </a:rPr>
              <a:t>Федеральный уровень</a:t>
            </a:r>
            <a:endParaRPr lang="ru-RU" alt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 rot="20483319">
            <a:off x="6865803" y="3818326"/>
            <a:ext cx="15500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ru-RU" altLang="ru-RU" sz="1000" b="1" dirty="0" smtClean="0">
                <a:latin typeface="Times New Roman" pitchFamily="18" charset="0"/>
                <a:cs typeface="Times New Roman" pitchFamily="18" charset="0"/>
              </a:rPr>
              <a:t>Региональный уровень</a:t>
            </a:r>
            <a:endParaRPr lang="ru-RU" alt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 rot="20371536">
            <a:off x="6845741" y="5276764"/>
            <a:ext cx="15815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ru-RU" altLang="ru-RU" sz="1000" b="1" dirty="0" smtClean="0">
                <a:latin typeface="Times New Roman" pitchFamily="18" charset="0"/>
                <a:cs typeface="Times New Roman" pitchFamily="18" charset="0"/>
              </a:rPr>
              <a:t>Уровень организации</a:t>
            </a:r>
            <a:endParaRPr lang="ru-RU" alt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521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Прямоугольник 124"/>
          <p:cNvSpPr/>
          <p:nvPr/>
        </p:nvSpPr>
        <p:spPr>
          <a:xfrm>
            <a:off x="467545" y="5733256"/>
            <a:ext cx="576064" cy="394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>
                <a:solidFill>
                  <a:schemeClr val="tx1"/>
                </a:solidFill>
              </a:rPr>
              <a:t>ШАГ 5</a:t>
            </a:r>
          </a:p>
        </p:txBody>
      </p:sp>
      <p:sp>
        <p:nvSpPr>
          <p:cNvPr id="126" name="Прямоугольник 125"/>
          <p:cNvSpPr/>
          <p:nvPr/>
        </p:nvSpPr>
        <p:spPr>
          <a:xfrm>
            <a:off x="8101013" y="1916113"/>
            <a:ext cx="503237" cy="341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>
                <a:solidFill>
                  <a:schemeClr val="tx1"/>
                </a:solidFill>
              </a:rPr>
              <a:t>ШАГ 4</a:t>
            </a:r>
          </a:p>
        </p:txBody>
      </p:sp>
      <p:sp>
        <p:nvSpPr>
          <p:cNvPr id="127" name="Прямоугольник 126"/>
          <p:cNvSpPr/>
          <p:nvPr/>
        </p:nvSpPr>
        <p:spPr>
          <a:xfrm>
            <a:off x="6011863" y="1916113"/>
            <a:ext cx="503237" cy="3794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>
                <a:solidFill>
                  <a:schemeClr val="tx1"/>
                </a:solidFill>
              </a:rPr>
              <a:t>ШАГ 3</a:t>
            </a:r>
          </a:p>
        </p:txBody>
      </p:sp>
      <p:sp>
        <p:nvSpPr>
          <p:cNvPr id="129" name="Прямоугольник 128"/>
          <p:cNvSpPr/>
          <p:nvPr/>
        </p:nvSpPr>
        <p:spPr>
          <a:xfrm>
            <a:off x="2699792" y="5733256"/>
            <a:ext cx="574675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>
                <a:solidFill>
                  <a:schemeClr val="tx1"/>
                </a:solidFill>
              </a:rPr>
              <a:t>ШАГ 6</a:t>
            </a:r>
          </a:p>
        </p:txBody>
      </p:sp>
      <p:sp>
        <p:nvSpPr>
          <p:cNvPr id="131" name="Стрелка вправо 130"/>
          <p:cNvSpPr/>
          <p:nvPr/>
        </p:nvSpPr>
        <p:spPr>
          <a:xfrm>
            <a:off x="2195736" y="3068960"/>
            <a:ext cx="366713" cy="24923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2" name="Стрелка вправо 131"/>
          <p:cNvSpPr/>
          <p:nvPr/>
        </p:nvSpPr>
        <p:spPr>
          <a:xfrm>
            <a:off x="4386263" y="3006725"/>
            <a:ext cx="427037" cy="2841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3" name="Стрелка вправо 132"/>
          <p:cNvSpPr/>
          <p:nvPr/>
        </p:nvSpPr>
        <p:spPr>
          <a:xfrm>
            <a:off x="6511925" y="2998788"/>
            <a:ext cx="365125" cy="2667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4" name="Стрелка вправо 133"/>
          <p:cNvSpPr/>
          <p:nvPr/>
        </p:nvSpPr>
        <p:spPr>
          <a:xfrm>
            <a:off x="8655050" y="3006725"/>
            <a:ext cx="363538" cy="2587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36" name="Таблица 135"/>
          <p:cNvGraphicFramePr>
            <a:graphicFrameLocks noGrp="1"/>
          </p:cNvGraphicFramePr>
          <p:nvPr/>
        </p:nvGraphicFramePr>
        <p:xfrm>
          <a:off x="467544" y="2348880"/>
          <a:ext cx="1741033" cy="142026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41033">
                  <a:extLst>
                    <a:ext uri="{9D8B030D-6E8A-4147-A177-3AD203B41FA5}"/>
                  </a:extLst>
                </a:gridCol>
              </a:tblGrid>
              <a:tr h="46306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Классный руководитель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15415"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Получает </a:t>
                      </a:r>
                      <a:r>
                        <a:rPr lang="ru-RU" alt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документ от обучающегося</a:t>
                      </a:r>
                      <a:endParaRPr lang="ru-RU" alt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4178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1 - 2  мин.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37" name="Стрелка вправо 136"/>
          <p:cNvSpPr/>
          <p:nvPr/>
        </p:nvSpPr>
        <p:spPr>
          <a:xfrm>
            <a:off x="2214563" y="4613275"/>
            <a:ext cx="342900" cy="27463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0" name="Прямоугольник 139"/>
          <p:cNvSpPr/>
          <p:nvPr/>
        </p:nvSpPr>
        <p:spPr>
          <a:xfrm>
            <a:off x="107504" y="2420888"/>
            <a:ext cx="251520" cy="125494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ВХОД</a:t>
            </a:r>
          </a:p>
        </p:txBody>
      </p:sp>
      <p:sp>
        <p:nvSpPr>
          <p:cNvPr id="141" name="Прямоугольник 140"/>
          <p:cNvSpPr/>
          <p:nvPr/>
        </p:nvSpPr>
        <p:spPr>
          <a:xfrm>
            <a:off x="4499992" y="4077072"/>
            <a:ext cx="288032" cy="144005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ВЫХОД</a:t>
            </a:r>
          </a:p>
        </p:txBody>
      </p:sp>
      <p:graphicFrame>
        <p:nvGraphicFramePr>
          <p:cNvPr id="142" name="Таблица 141"/>
          <p:cNvGraphicFramePr>
            <a:graphicFrameLocks noGrp="1"/>
          </p:cNvGraphicFramePr>
          <p:nvPr/>
        </p:nvGraphicFramePr>
        <p:xfrm>
          <a:off x="2609384" y="2348880"/>
          <a:ext cx="1735226" cy="144031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35226">
                  <a:extLst>
                    <a:ext uri="{9D8B030D-6E8A-4147-A177-3AD203B41FA5}"/>
                  </a:extLst>
                </a:gridCol>
              </a:tblGrid>
              <a:tr h="28107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Классный руководитель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52812"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Идет в методический</a:t>
                      </a:r>
                      <a:r>
                        <a:rPr lang="ru-RU" alt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кабинет для копирования документа</a:t>
                      </a:r>
                      <a:endParaRPr lang="ru-RU" alt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4971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          2</a:t>
                      </a:r>
                      <a:r>
                        <a:rPr lang="ru-RU" sz="1400" b="1" baseline="0" dirty="0" smtClean="0"/>
                        <a:t> – 4 ми</a:t>
                      </a:r>
                      <a:r>
                        <a:rPr lang="ru-RU" sz="1400" b="1" dirty="0" smtClean="0"/>
                        <a:t>н. 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43" name="Таблица 142"/>
          <p:cNvGraphicFramePr>
            <a:graphicFrameLocks noGrp="1"/>
          </p:cNvGraphicFramePr>
          <p:nvPr/>
        </p:nvGraphicFramePr>
        <p:xfrm>
          <a:off x="4839038" y="2348880"/>
          <a:ext cx="1677178" cy="14401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677178">
                  <a:extLst>
                    <a:ext uri="{9D8B030D-6E8A-4147-A177-3AD203B41FA5}"/>
                  </a:extLst>
                </a:gridCol>
              </a:tblGrid>
              <a:tr h="43621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Классный руководитель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943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Делает</a:t>
                      </a:r>
                      <a:r>
                        <a:rPr lang="ru-RU" alt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копию документа</a:t>
                      </a:r>
                      <a:endParaRPr lang="ru-RU" altLang="ru-RU" sz="11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0961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       2 - 4 мин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44" name="Таблица 143"/>
          <p:cNvGraphicFramePr>
            <a:graphicFrameLocks noGrp="1"/>
          </p:cNvGraphicFramePr>
          <p:nvPr/>
        </p:nvGraphicFramePr>
        <p:xfrm>
          <a:off x="6876256" y="2348880"/>
          <a:ext cx="1751322" cy="14401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322">
                  <a:extLst>
                    <a:ext uri="{9D8B030D-6E8A-4147-A177-3AD203B41FA5}"/>
                  </a:extLst>
                </a:gridCol>
              </a:tblGrid>
              <a:tr h="46340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Классный руководитель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6313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Возвращается в учебный кабинет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45385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/>
                        <a:t>              </a:t>
                      </a:r>
                      <a:r>
                        <a:rPr lang="ru-RU" sz="1400" b="1" dirty="0" smtClean="0"/>
                        <a:t>2 - 4 мин.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45" name="Таблица 144"/>
          <p:cNvGraphicFramePr>
            <a:graphicFrameLocks noGrp="1"/>
          </p:cNvGraphicFramePr>
          <p:nvPr/>
        </p:nvGraphicFramePr>
        <p:xfrm>
          <a:off x="429108" y="4005064"/>
          <a:ext cx="1751856" cy="165390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>
                  <a:extLst>
                    <a:ext uri="{9D8B030D-6E8A-4147-A177-3AD203B41FA5}"/>
                  </a:extLst>
                </a:gridCol>
              </a:tblGrid>
              <a:tr h="22331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Классный руководитель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82758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Достает папку обучающегося и вкладывает копию документа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6459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2 - 4 мин.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46" name="Таблица 145"/>
          <p:cNvGraphicFramePr>
            <a:graphicFrameLocks noGrp="1"/>
          </p:cNvGraphicFramePr>
          <p:nvPr/>
        </p:nvGraphicFramePr>
        <p:xfrm>
          <a:off x="2589348" y="4005065"/>
          <a:ext cx="1766628" cy="166709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66628">
                  <a:extLst>
                    <a:ext uri="{9D8B030D-6E8A-4147-A177-3AD203B41FA5}"/>
                  </a:extLst>
                </a:gridCol>
              </a:tblGrid>
              <a:tr h="41581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Классный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 </a:t>
                      </a:r>
                    </a:p>
                    <a:p>
                      <a:pPr algn="ctr">
                        <a:defRPr/>
                      </a:pP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руководитель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760931">
                <a:tc>
                  <a:txBody>
                    <a:bodyPr/>
                    <a:lstStyle/>
                    <a:p>
                      <a:pPr algn="ctr"/>
                      <a:r>
                        <a:rPr lang="ru-RU" alt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Возвращает документ обучающемуся</a:t>
                      </a:r>
                      <a:endParaRPr lang="ru-RU" alt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79441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1 - 2 мин. </a:t>
                      </a:r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51" name="Стрелка вправо 150"/>
          <p:cNvSpPr/>
          <p:nvPr/>
        </p:nvSpPr>
        <p:spPr>
          <a:xfrm>
            <a:off x="46038" y="4632325"/>
            <a:ext cx="349250" cy="27463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67" name="TextBox 48"/>
          <p:cNvSpPr txBox="1">
            <a:spLocks noChangeArrowheads="1"/>
          </p:cNvSpPr>
          <p:nvPr/>
        </p:nvSpPr>
        <p:spPr bwMode="auto">
          <a:xfrm>
            <a:off x="1928813" y="6143625"/>
            <a:ext cx="44815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dirty="0">
                <a:solidFill>
                  <a:srgbClr val="C00000"/>
                </a:solidFill>
                <a:latin typeface="Calibri" pitchFamily="34" charset="0"/>
              </a:rPr>
              <a:t>ВПП (время протекания процесса)  </a:t>
            </a:r>
            <a:r>
              <a:rPr lang="ru-RU" altLang="ru-RU" sz="1400" b="1" dirty="0" smtClean="0">
                <a:solidFill>
                  <a:srgbClr val="C00000"/>
                </a:solidFill>
                <a:latin typeface="Calibri" pitchFamily="34" charset="0"/>
              </a:rPr>
              <a:t>– 10 мин </a:t>
            </a:r>
            <a:r>
              <a:rPr lang="ru-RU" altLang="ru-RU" sz="1400" b="1" dirty="0">
                <a:solidFill>
                  <a:srgbClr val="C00000"/>
                </a:solidFill>
                <a:latin typeface="Calibri" pitchFamily="34" charset="0"/>
              </a:rPr>
              <a:t>– </a:t>
            </a:r>
            <a:r>
              <a:rPr lang="ru-RU" altLang="ru-RU" sz="1400" b="1" dirty="0" smtClean="0">
                <a:solidFill>
                  <a:srgbClr val="C00000"/>
                </a:solidFill>
                <a:latin typeface="Calibri" pitchFamily="34" charset="0"/>
              </a:rPr>
              <a:t>20 </a:t>
            </a:r>
            <a:r>
              <a:rPr lang="ru-RU" altLang="ru-RU" sz="1400" b="1" dirty="0">
                <a:solidFill>
                  <a:srgbClr val="C00000"/>
                </a:solidFill>
                <a:latin typeface="Calibri" pitchFamily="34" charset="0"/>
              </a:rPr>
              <a:t>мин</a:t>
            </a:r>
            <a:r>
              <a:rPr lang="ru-RU" altLang="ru-RU" sz="1400" b="1" dirty="0" smtClean="0">
                <a:solidFill>
                  <a:srgbClr val="C00000"/>
                </a:solidFill>
                <a:latin typeface="Calibri" pitchFamily="34" charset="0"/>
              </a:rPr>
              <a:t>.</a:t>
            </a:r>
            <a:endParaRPr lang="ru-RU" altLang="ru-RU" sz="1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3851275" y="1916113"/>
            <a:ext cx="503238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>
                <a:solidFill>
                  <a:schemeClr val="tx1"/>
                </a:solidFill>
              </a:rPr>
              <a:t>ШАГ 2</a:t>
            </a:r>
          </a:p>
        </p:txBody>
      </p:sp>
      <p:sp>
        <p:nvSpPr>
          <p:cNvPr id="128" name="Прямоугольник 127"/>
          <p:cNvSpPr/>
          <p:nvPr/>
        </p:nvSpPr>
        <p:spPr>
          <a:xfrm>
            <a:off x="1835150" y="1897063"/>
            <a:ext cx="504825" cy="3794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>
                <a:solidFill>
                  <a:schemeClr val="tx1"/>
                </a:solidFill>
              </a:rPr>
              <a:t>ШАГ 1</a:t>
            </a:r>
          </a:p>
        </p:txBody>
      </p:sp>
      <p:sp>
        <p:nvSpPr>
          <p:cNvPr id="42" name="Заголовок 1"/>
          <p:cNvSpPr>
            <a:spLocks noGrp="1"/>
          </p:cNvSpPr>
          <p:nvPr>
            <p:ph type="title"/>
          </p:nvPr>
        </p:nvSpPr>
        <p:spPr>
          <a:xfrm>
            <a:off x="971550" y="188913"/>
            <a:ext cx="7078663" cy="584200"/>
          </a:xfrm>
        </p:spPr>
        <p:txBody>
          <a:bodyPr/>
          <a:lstStyle/>
          <a:p>
            <a:pPr>
              <a:defRPr/>
            </a:pPr>
            <a:r>
              <a:rPr dirty="0" err="1" smtClean="0">
                <a:solidFill>
                  <a:schemeClr val="tx1"/>
                </a:solidFill>
              </a:rPr>
              <a:t>Карта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текущего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состояния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процесса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4" name="Пятно 1 60"/>
          <p:cNvSpPr/>
          <p:nvPr/>
        </p:nvSpPr>
        <p:spPr>
          <a:xfrm>
            <a:off x="2627784" y="3356992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chemeClr val="bg1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25" name="Пятно 1 60"/>
          <p:cNvSpPr/>
          <p:nvPr/>
        </p:nvSpPr>
        <p:spPr>
          <a:xfrm>
            <a:off x="4788024" y="3356992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chemeClr val="bg1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26" name="Пятно 1 60"/>
          <p:cNvSpPr/>
          <p:nvPr/>
        </p:nvSpPr>
        <p:spPr>
          <a:xfrm>
            <a:off x="1763688" y="5229200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chemeClr val="bg1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27" name="Пятно 1 60"/>
          <p:cNvSpPr/>
          <p:nvPr/>
        </p:nvSpPr>
        <p:spPr>
          <a:xfrm>
            <a:off x="4860032" y="4221088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chemeClr val="bg1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28" name="Прямоугольник 9"/>
          <p:cNvSpPr>
            <a:spLocks noChangeArrowheads="1"/>
          </p:cNvSpPr>
          <p:nvPr/>
        </p:nvSpPr>
        <p:spPr bwMode="auto">
          <a:xfrm>
            <a:off x="5436096" y="4149080"/>
            <a:ext cx="37079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buFont typeface="Arial" charset="0"/>
              <a:buNone/>
            </a:pPr>
            <a:r>
              <a:rPr lang="ru-RU" sz="1200" dirty="0" smtClean="0"/>
              <a:t>Затраты на расходные материалы для бумажного </a:t>
            </a:r>
            <a:r>
              <a:rPr lang="ru-RU" sz="1200" dirty="0" err="1" smtClean="0"/>
              <a:t>портфолио</a:t>
            </a:r>
            <a:r>
              <a:rPr lang="ru-RU" sz="1200" dirty="0" smtClean="0"/>
              <a:t> (бумага, папки, </a:t>
            </a:r>
            <a:r>
              <a:rPr lang="ru-RU" sz="1200" dirty="0" err="1" smtClean="0"/>
              <a:t>мультифоры</a:t>
            </a:r>
            <a:r>
              <a:rPr lang="ru-RU" sz="1200" dirty="0" smtClean="0"/>
              <a:t>, заправка принтера)</a:t>
            </a:r>
            <a:endParaRPr lang="ru-RU" alt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ятно 1 60"/>
          <p:cNvSpPr/>
          <p:nvPr/>
        </p:nvSpPr>
        <p:spPr>
          <a:xfrm>
            <a:off x="6156176" y="3501008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1100" b="1" dirty="0" smtClean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ru-RU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Пятно 1 60"/>
          <p:cNvSpPr/>
          <p:nvPr/>
        </p:nvSpPr>
        <p:spPr>
          <a:xfrm>
            <a:off x="4860032" y="4797152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1100" b="1" dirty="0" smtClean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ru-RU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1" name="Прямоугольник 10"/>
          <p:cNvSpPr>
            <a:spLocks noChangeArrowheads="1"/>
          </p:cNvSpPr>
          <p:nvPr/>
        </p:nvSpPr>
        <p:spPr bwMode="auto">
          <a:xfrm>
            <a:off x="5436096" y="4869160"/>
            <a:ext cx="3707904" cy="43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>
              <a:lnSpc>
                <a:spcPct val="93000"/>
              </a:lnSpc>
              <a:spcBef>
                <a:spcPct val="20000"/>
              </a:spcBef>
              <a:buClr>
                <a:srgbClr val="000000"/>
              </a:buClr>
              <a:buFont typeface="Times New Roman" pitchFamily="18" charset="0"/>
              <a:buNone/>
            </a:pPr>
            <a:r>
              <a:rPr lang="ru-RU" sz="1200" dirty="0" smtClean="0"/>
              <a:t>Затраты времени при копировании документов для </a:t>
            </a:r>
            <a:r>
              <a:rPr lang="ru-RU" sz="1200" dirty="0" err="1" smtClean="0"/>
              <a:t>портфолио</a:t>
            </a:r>
            <a:endParaRPr lang="ru-RU" alt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ятно 1 60"/>
          <p:cNvSpPr/>
          <p:nvPr/>
        </p:nvSpPr>
        <p:spPr>
          <a:xfrm>
            <a:off x="107504" y="5229200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1100" b="1" dirty="0" smtClean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ru-RU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Пятно 1 60"/>
          <p:cNvSpPr/>
          <p:nvPr/>
        </p:nvSpPr>
        <p:spPr>
          <a:xfrm>
            <a:off x="4860032" y="5445224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1100" b="1" dirty="0" smtClean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ru-RU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Прямоугольник 33"/>
          <p:cNvSpPr>
            <a:spLocks noChangeArrowheads="1"/>
          </p:cNvSpPr>
          <p:nvPr/>
        </p:nvSpPr>
        <p:spPr bwMode="auto">
          <a:xfrm>
            <a:off x="5508104" y="5445224"/>
            <a:ext cx="36358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buFont typeface="Arial" charset="0"/>
              <a:buNone/>
            </a:pPr>
            <a:r>
              <a:rPr lang="ru-RU" sz="1200" dirty="0" smtClean="0"/>
              <a:t>Потеря времени при раскладывании документов в процессе внесения данных в </a:t>
            </a:r>
            <a:r>
              <a:rPr lang="ru-RU" sz="1200" dirty="0" err="1" smtClean="0"/>
              <a:t>портфолио</a:t>
            </a:r>
            <a:endParaRPr lang="ru-RU" alt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1484784"/>
          <a:ext cx="8750777" cy="4357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  <a:gridCol w="2808312"/>
                <a:gridCol w="2342065"/>
              </a:tblGrid>
              <a:tr h="44847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Проблема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Причина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Способы решения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9442">
                <a:tc>
                  <a:txBody>
                    <a:bodyPr/>
                    <a:lstStyle/>
                    <a:p>
                      <a:pPr algn="just" eaLnBrk="1" hangingPunct="1">
                        <a:buFont typeface="Arial" charset="0"/>
                        <a:buNone/>
                      </a:pPr>
                      <a:r>
                        <a:rPr lang="ru-RU" sz="1800" b="1" dirty="0" smtClean="0"/>
                        <a:t>Затраты на расходные материалы для бумажного </a:t>
                      </a:r>
                      <a:r>
                        <a:rPr lang="ru-RU" sz="1800" b="1" dirty="0" err="1" smtClean="0"/>
                        <a:t>портфолио</a:t>
                      </a:r>
                      <a:r>
                        <a:rPr lang="ru-RU" sz="1800" b="1" dirty="0" smtClean="0"/>
                        <a:t> (бумага, папки, </a:t>
                      </a:r>
                      <a:r>
                        <a:rPr lang="ru-RU" sz="1800" b="1" dirty="0" err="1" smtClean="0"/>
                        <a:t>мультифоры</a:t>
                      </a:r>
                      <a:r>
                        <a:rPr lang="ru-RU" sz="1800" b="1" dirty="0" smtClean="0"/>
                        <a:t>, заправка принтера)</a:t>
                      </a:r>
                      <a:endParaRPr lang="ru-RU" alt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Недостаточное финансирование 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Создание электронного варианта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портфолио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6842">
                <a:tc>
                  <a:txBody>
                    <a:bodyPr/>
                    <a:lstStyle/>
                    <a:p>
                      <a:pPr algn="just" eaLnBrk="1">
                        <a:lnSpc>
                          <a:spcPct val="93000"/>
                        </a:lnSpc>
                        <a:spcBef>
                          <a:spcPct val="20000"/>
                        </a:spcBef>
                        <a:buClr>
                          <a:srgbClr val="000000"/>
                        </a:buClr>
                        <a:buFont typeface="Times New Roman" pitchFamily="18" charset="0"/>
                        <a:buNone/>
                      </a:pPr>
                      <a:r>
                        <a:rPr lang="ru-RU" sz="1800" b="1" dirty="0" smtClean="0"/>
                        <a:t>Затраты времени при копировании документов для </a:t>
                      </a:r>
                      <a:r>
                        <a:rPr lang="ru-RU" sz="1800" b="1" dirty="0" err="1" smtClean="0"/>
                        <a:t>портфолио</a:t>
                      </a:r>
                      <a:endParaRPr lang="ru-RU" alt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Отсутствие электронного варианта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порфтолио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Создание электронного варианта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портфолио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5816">
                <a:tc>
                  <a:txBody>
                    <a:bodyPr/>
                    <a:lstStyle/>
                    <a:p>
                      <a:pPr algn="just" eaLnBrk="1" hangingPunct="1">
                        <a:buFont typeface="Arial" charset="0"/>
                        <a:buNone/>
                      </a:pPr>
                      <a:r>
                        <a:rPr lang="ru-RU" sz="1800" b="1" dirty="0" smtClean="0"/>
                        <a:t>Потеря времени при раскладывании документов в процессе внесения данных в </a:t>
                      </a:r>
                      <a:r>
                        <a:rPr lang="ru-RU" sz="1800" b="1" dirty="0" err="1" smtClean="0"/>
                        <a:t>портфолио</a:t>
                      </a:r>
                      <a:endParaRPr lang="ru-RU" alt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Большой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объем бумажных материалов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Разработка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чек-листа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«заполнение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портфолио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в 3 шага»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98891" y="188913"/>
            <a:ext cx="3560462" cy="58477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tx1"/>
                </a:solidFill>
              </a:rPr>
              <a:t>Анализ проблем</a:t>
            </a:r>
            <a:endParaRPr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11307</TotalTime>
  <Words>1248</Words>
  <Application>Microsoft Office PowerPoint</Application>
  <PresentationFormat>Экран (4:3)</PresentationFormat>
  <Paragraphs>269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Оформление по умолчанию</vt:lpstr>
      <vt:lpstr>Оптимизация процесса внесения данных в портфолио обучающихся (в течение 2-ой четверти у  обучающихся 3-х классов)</vt:lpstr>
      <vt:lpstr>Паспорт лин-проекта</vt:lpstr>
      <vt:lpstr>Заказчик проекта</vt:lpstr>
      <vt:lpstr>Цели и эффекты лин-проекта</vt:lpstr>
      <vt:lpstr>Цели и эффекты лин-проекта</vt:lpstr>
      <vt:lpstr>Этапы и сроки реализации мероприятий лин-проекта</vt:lpstr>
      <vt:lpstr>Пирамида проблем</vt:lpstr>
      <vt:lpstr>Карта текущего состояния процесса</vt:lpstr>
      <vt:lpstr>Анализ проблем</vt:lpstr>
      <vt:lpstr>Дорожная карта  процесса внесения и обработки  данных в портфолио обучающихся</vt:lpstr>
      <vt:lpstr>Карта целевого состояния процесса</vt:lpstr>
      <vt:lpstr>Достигнутые результаты</vt:lpstr>
      <vt:lpstr>Достигнутые результаты</vt:lpstr>
      <vt:lpstr>Результаты и эффекты,  достигнутые в рамках проекта</vt:lpstr>
      <vt:lpstr>Результаты и эффекты,  достигнутые в рамках проекта</vt:lpstr>
      <vt:lpstr>Результаты и эффекты,  достигнутые в рамках проекта</vt:lpstr>
      <vt:lpstr>Отчет по рискам проекта</vt:lpstr>
      <vt:lpstr>Отчет о достижении цели  и результата проекта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Арам Аракелян</dc:creator>
  <cp:lastModifiedBy>Shkola30</cp:lastModifiedBy>
  <cp:revision>650</cp:revision>
  <cp:lastPrinted>2020-12-16T03:04:22Z</cp:lastPrinted>
  <dcterms:created xsi:type="dcterms:W3CDTF">2007-01-29T08:57:19Z</dcterms:created>
  <dcterms:modified xsi:type="dcterms:W3CDTF">2022-05-30T03:59:42Z</dcterms:modified>
</cp:coreProperties>
</file>